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7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8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0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11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14.xml" ContentType="application/vnd.openxmlformats-officedocument.presentationml.notesSl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15.xml" ContentType="application/vnd.openxmlformats-officedocument.presentationml.notesSl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16.xml" ContentType="application/vnd.openxmlformats-officedocument.presentationml.notesSl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17.xml" ContentType="application/vnd.openxmlformats-officedocument.presentationml.notesSl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drawings/drawing1.xml" ContentType="application/vnd.openxmlformats-officedocument.drawingml.chartshapes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drawings/drawing2.xml" ContentType="application/vnd.openxmlformats-officedocument.drawingml.chartshapes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drawings/drawing3.xml" ContentType="application/vnd.openxmlformats-officedocument.drawingml.chartshapes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drawings/drawing4.xml" ContentType="application/vnd.openxmlformats-officedocument.drawingml.chartshapes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notesSlides/notesSlide18.xml" ContentType="application/vnd.openxmlformats-officedocument.presentationml.notesSl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19.xml" ContentType="application/vnd.openxmlformats-officedocument.presentationml.notesSlid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37" r:id="rId2"/>
    <p:sldId id="452" r:id="rId3"/>
    <p:sldId id="473" r:id="rId4"/>
    <p:sldId id="490" r:id="rId5"/>
    <p:sldId id="476" r:id="rId6"/>
    <p:sldId id="475" r:id="rId7"/>
    <p:sldId id="488" r:id="rId8"/>
    <p:sldId id="479" r:id="rId9"/>
    <p:sldId id="481" r:id="rId10"/>
    <p:sldId id="477" r:id="rId11"/>
    <p:sldId id="482" r:id="rId12"/>
    <p:sldId id="474" r:id="rId13"/>
    <p:sldId id="494" r:id="rId14"/>
    <p:sldId id="496" r:id="rId15"/>
    <p:sldId id="497" r:id="rId16"/>
    <p:sldId id="498" r:id="rId17"/>
    <p:sldId id="478" r:id="rId18"/>
    <p:sldId id="485" r:id="rId19"/>
    <p:sldId id="487" r:id="rId20"/>
    <p:sldId id="458" r:id="rId21"/>
    <p:sldId id="484" r:id="rId22"/>
    <p:sldId id="480" r:id="rId23"/>
    <p:sldId id="493" r:id="rId24"/>
    <p:sldId id="489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34CE6"/>
    <a:srgbClr val="1A008A"/>
    <a:srgbClr val="A5A5A5"/>
    <a:srgbClr val="4472C4"/>
    <a:srgbClr val="1F9EDA"/>
    <a:srgbClr val="4989A7"/>
    <a:srgbClr val="F7F7F7"/>
    <a:srgbClr val="696969"/>
    <a:srgbClr val="1F0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1.xml"/><Relationship Id="rId1" Type="http://schemas.microsoft.com/office/2011/relationships/chartStyle" Target="style41.xml"/><Relationship Id="rId4" Type="http://schemas.openxmlformats.org/officeDocument/2006/relationships/chartUserShapes" Target="../drawings/drawing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2.xml"/><Relationship Id="rId1" Type="http://schemas.microsoft.com/office/2011/relationships/chartStyle" Target="style42.xml"/><Relationship Id="rId4" Type="http://schemas.openxmlformats.org/officeDocument/2006/relationships/chartUserShapes" Target="../drawings/drawing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3.xml"/><Relationship Id="rId1" Type="http://schemas.microsoft.com/office/2011/relationships/chartStyle" Target="style43.xml"/><Relationship Id="rId4" Type="http://schemas.openxmlformats.org/officeDocument/2006/relationships/chartUserShapes" Target="../drawings/drawing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3.xlsx"/><Relationship Id="rId2" Type="http://schemas.microsoft.com/office/2011/relationships/chartColorStyle" Target="colors44.xml"/><Relationship Id="rId1" Type="http://schemas.microsoft.com/office/2011/relationships/chartStyle" Target="style44.xml"/><Relationship Id="rId4" Type="http://schemas.openxmlformats.org/officeDocument/2006/relationships/chartUserShapes" Target="../drawings/drawing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4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6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7.xlsx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</a:t>
            </a:r>
            <a:r>
              <a:rPr lang="en-US" sz="2200" b="1" i="0" u="none" strike="noStrike" kern="1200" cap="all" spc="150" baseline="0" dirty="0">
                <a:solidFill>
                  <a:srgbClr val="4472C4"/>
                </a:solidFill>
                <a:latin typeface="+mn-lt"/>
                <a:ea typeface="+mn-ea"/>
                <a:cs typeface="+mn-cs"/>
              </a:rPr>
              <a:t>12115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17219728889495631"/>
          <c:y val="8.7445690717674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Lbls>
            <c:dLbl>
              <c:idx val="0"/>
              <c:layout>
                <c:manualLayout>
                  <c:x val="-0.15195455998063939"/>
                  <c:y val="0.1537373737373737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12115</c:v>
                </c:pt>
                <c:pt idx="1">
                  <c:v>26184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Erlangen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3.32952753479958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AA-46B9-9AE7-AE3212E8EA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AA-46B9-9AE7-AE3212E8E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Gesamt (12723)</c:v>
                </c:pt>
                <c:pt idx="1">
                  <c:v>FAU (10054)</c:v>
                </c:pt>
                <c:pt idx="2">
                  <c:v>THN (2251)</c:v>
                </c:pt>
                <c:pt idx="3">
                  <c:v>EvHN (334)</c:v>
                </c:pt>
                <c:pt idx="4">
                  <c:v>HfM (84)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45.8</c:v>
                </c:pt>
                <c:pt idx="2">
                  <c:v>5.2</c:v>
                </c:pt>
                <c:pt idx="3">
                  <c:v>4.5</c:v>
                </c:pt>
                <c:pt idx="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A-46B9-9AE7-AE3212E8EA5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Nürnberg</c:v>
                </c:pt>
              </c:strCache>
            </c:strRef>
          </c:tx>
          <c:spPr>
            <a:solidFill>
              <a:srgbClr val="834C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Gesamt (12723)</c:v>
                </c:pt>
                <c:pt idx="1">
                  <c:v>FAU (10054)</c:v>
                </c:pt>
                <c:pt idx="2">
                  <c:v>THN (2251)</c:v>
                </c:pt>
                <c:pt idx="3">
                  <c:v>EvHN (334)</c:v>
                </c:pt>
                <c:pt idx="4">
                  <c:v>HfM (84)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32</c:v>
                </c:pt>
                <c:pt idx="1">
                  <c:v>25.6</c:v>
                </c:pt>
                <c:pt idx="2">
                  <c:v>55.9</c:v>
                </c:pt>
                <c:pt idx="3">
                  <c:v>48.5</c:v>
                </c:pt>
                <c:pt idx="4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A-46B9-9AE7-AE3212E8EA50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1CC2A77B-BAA1-4C33-B4A4-DD451513491E}" type="VALUE">
                      <a:rPr lang="en-US" smtClean="0"/>
                      <a:pPr/>
                      <a:t>[WERT]</a:t>
                    </a:fld>
                    <a:r>
                      <a:rPr lang="en-US"/>
                      <a:t>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AA-46B9-9AE7-AE3212E8E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Gesamt (12723)</c:v>
                </c:pt>
                <c:pt idx="1">
                  <c:v>FAU (10054)</c:v>
                </c:pt>
                <c:pt idx="2">
                  <c:v>THN (2251)</c:v>
                </c:pt>
                <c:pt idx="3">
                  <c:v>EvHN (334)</c:v>
                </c:pt>
                <c:pt idx="4">
                  <c:v>HfM (84)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30.799999999999997</c:v>
                </c:pt>
                <c:pt idx="1">
                  <c:v>28.599999999999994</c:v>
                </c:pt>
                <c:pt idx="2">
                  <c:v>38.9</c:v>
                </c:pt>
                <c:pt idx="3">
                  <c:v>47</c:v>
                </c:pt>
                <c:pt idx="4">
                  <c:v>14.299999999999997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A-46B9-9AE7-AE3212E8EA5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7263144"/>
        <c:axId val="847257568"/>
      </c:barChart>
      <c:catAx>
        <c:axId val="84726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47257568"/>
        <c:crosses val="autoZero"/>
        <c:auto val="1"/>
        <c:lblAlgn val="ctr"/>
        <c:lblOffset val="100"/>
        <c:noMultiLvlLbl val="0"/>
      </c:catAx>
      <c:valAx>
        <c:axId val="84725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Wohnort unter der Woche in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47263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 (13075)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smtClean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5.2326385162224251E-2"/>
          <c:y val="0.16102346650502777"/>
          <c:w val="0.88024401795379426"/>
          <c:h val="0.80117359585223025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94-48D4-A773-F32AE99DBB5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94-48D4-A773-F32AE99DBB59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0.1090610691980472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785382172204561"/>
                  <c:y val="-0.103437442497321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5322</c:v>
                </c:pt>
                <c:pt idx="1">
                  <c:v>7753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rgbClr val="595959"/>
                </a:solidFill>
              </a:rPr>
              <a:t>Gesamt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S</a:t>
            </a:r>
            <a:r>
              <a:rPr lang="en-US" cap="none" dirty="0" err="1">
                <a:solidFill>
                  <a:srgbClr val="595959"/>
                </a:solidFill>
              </a:rPr>
              <a:t>o</a:t>
            </a:r>
            <a:r>
              <a:rPr lang="en-US" dirty="0" err="1">
                <a:solidFill>
                  <a:srgbClr val="595959"/>
                </a:solidFill>
              </a:rPr>
              <a:t>S</a:t>
            </a:r>
            <a:r>
              <a:rPr lang="en-US" cap="none" dirty="0" err="1">
                <a:solidFill>
                  <a:srgbClr val="595959"/>
                </a:solidFill>
              </a:rPr>
              <a:t>e</a:t>
            </a:r>
            <a:r>
              <a:rPr lang="en-US" dirty="0">
                <a:solidFill>
                  <a:srgbClr val="595959"/>
                </a:solidFill>
              </a:rPr>
              <a:t> 2018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CBC0-4346-9F88-3E7B9BE99D80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CBC0-4346-9F88-3E7B9BE99D80}"/>
              </c:ext>
            </c:extLst>
          </c:dPt>
          <c:dLbls>
            <c:dLbl>
              <c:idx val="0"/>
              <c:layout>
                <c:manualLayout>
                  <c:x val="-0.13307549851747713"/>
                  <c:y val="7.46948975505211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61348918975723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BC0-4346-9F88-3E7B9BE99D80}"/>
                </c:ext>
              </c:extLst>
            </c:dLbl>
            <c:dLbl>
              <c:idx val="1"/>
              <c:layout>
                <c:manualLayout>
                  <c:x val="0.20581842312361176"/>
                  <c:y val="-9.6564045807310553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/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75224816360703"/>
                      <c:h val="0.194891326701808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C0-4346-9F88-3E7B9BE99D8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40.700000000000003</c:v>
                </c:pt>
                <c:pt idx="1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C0-4346-9F88-3E7B9BE99D8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rgbClr val="595959"/>
                </a:solidFill>
                <a:latin typeface="+mn-lt"/>
              </a:rPr>
              <a:t>Gesamt</a:t>
            </a:r>
            <a:r>
              <a:rPr lang="en-US" b="1" dirty="0">
                <a:solidFill>
                  <a:srgbClr val="595959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595959"/>
                </a:solidFill>
                <a:latin typeface="+mn-lt"/>
              </a:rPr>
              <a:t>S</a:t>
            </a:r>
            <a:r>
              <a:rPr lang="en-US" b="1" cap="none" dirty="0" err="1">
                <a:solidFill>
                  <a:srgbClr val="595959"/>
                </a:solidFill>
                <a:latin typeface="+mn-lt"/>
              </a:rPr>
              <a:t>o</a:t>
            </a:r>
            <a:r>
              <a:rPr lang="en-US" b="1" dirty="0" err="1">
                <a:solidFill>
                  <a:srgbClr val="595959"/>
                </a:solidFill>
                <a:latin typeface="+mn-lt"/>
              </a:rPr>
              <a:t>S</a:t>
            </a:r>
            <a:r>
              <a:rPr lang="en-US" b="1" cap="none" dirty="0" err="1">
                <a:solidFill>
                  <a:srgbClr val="595959"/>
                </a:solidFill>
                <a:latin typeface="+mn-lt"/>
              </a:rPr>
              <a:t>e</a:t>
            </a:r>
            <a:r>
              <a:rPr lang="en-US" b="1" dirty="0">
                <a:solidFill>
                  <a:srgbClr val="595959"/>
                </a:solidFill>
                <a:latin typeface="+mn-lt"/>
              </a:rPr>
              <a:t> 2019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190F-4AD9-85D9-46A17786CE93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190F-4AD9-85D9-46A17786CE93}"/>
              </c:ext>
            </c:extLst>
          </c:dPt>
          <c:dLbls>
            <c:dLbl>
              <c:idx val="0"/>
              <c:layout>
                <c:manualLayout>
                  <c:x val="-0.15006646305079524"/>
                  <c:y val="4.72015813913212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38929212019661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90F-4AD9-85D9-46A17786CE93}"/>
                </c:ext>
              </c:extLst>
            </c:dLbl>
            <c:dLbl>
              <c:idx val="1"/>
              <c:layout>
                <c:manualLayout>
                  <c:x val="0.19260311286707418"/>
                  <c:y val="-8.6254153722926455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/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97644523316773"/>
                      <c:h val="0.194891326701808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0F-4AD9-85D9-46A17786CE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0F-4AD9-85D9-46A17786CE9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(343)</a:t>
            </a:r>
          </a:p>
        </c:rich>
      </c:tx>
      <c:layout>
        <c:manualLayout>
          <c:xMode val="edge"/>
          <c:yMode val="edge"/>
          <c:x val="0.24298056074061505"/>
          <c:y val="7.2654608227589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Lbls>
            <c:dLbl>
              <c:idx val="0"/>
              <c:layout>
                <c:manualLayout>
                  <c:x val="-0.22365480702151327"/>
                  <c:y val="-9.09856506684579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layout>
                <c:manualLayout>
                  <c:x val="0.20960932933612383"/>
                  <c:y val="6.5924497125032594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199</c:v>
                </c:pt>
                <c:pt idx="1">
                  <c:v>144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(80)</a:t>
            </a:r>
          </a:p>
        </c:rich>
      </c:tx>
      <c:layout>
        <c:manualLayout>
          <c:xMode val="edge"/>
          <c:yMode val="edge"/>
          <c:x val="0.30460617328910489"/>
          <c:y val="7.4358910554134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21428787506821009"/>
                  <c:y val="0.1134998016607799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layout>
                <c:manualLayout>
                  <c:x val="0.20895517467793398"/>
                  <c:y val="-0.11776714438851274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(10333)</a:t>
            </a:r>
          </a:p>
        </c:rich>
      </c:tx>
      <c:layout>
        <c:manualLayout>
          <c:xMode val="edge"/>
          <c:yMode val="edge"/>
          <c:x val="0.2328633848583499"/>
          <c:y val="7.870941352190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7B-4B5B-A414-DF7DB180FB12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3826</c:v>
                </c:pt>
                <c:pt idx="1">
                  <c:v>6507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(2319)</a:t>
            </a:r>
          </a:p>
        </c:rich>
      </c:tx>
      <c:layout>
        <c:manualLayout>
          <c:xMode val="edge"/>
          <c:yMode val="edge"/>
          <c:x val="0.23876634140970154"/>
          <c:y val="9.0818554063736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-0.19490190251944678"/>
                  <c:y val="-1.25389196835032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layout>
                <c:manualLayout>
                  <c:x val="0.2049605332424283"/>
                  <c:y val="1.8079089850299504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1267</c:v>
                </c:pt>
                <c:pt idx="1">
                  <c:v>1052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2018</a:t>
            </a:r>
          </a:p>
        </c:rich>
      </c:tx>
      <c:layout>
        <c:manualLayout>
          <c:xMode val="edge"/>
          <c:yMode val="edge"/>
          <c:x val="0.10323924807210064"/>
          <c:y val="7.2654608227589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E0B4-4852-9F2B-5750ACB044E9}"/>
              </c:ext>
            </c:extLst>
          </c:dPt>
          <c:dPt>
            <c:idx val="1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prstClr val="black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E0B4-4852-9F2B-5750ACB044E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71-4E66-9179-FFD953380D1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71-4E66-9179-FFD953380D10}"/>
              </c:ext>
            </c:extLst>
          </c:dPt>
          <c:dLbls>
            <c:dLbl>
              <c:idx val="0"/>
              <c:layout>
                <c:manualLayout>
                  <c:x val="-0.22365480702151327"/>
                  <c:y val="-9.09856506684579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0B4-4852-9F2B-5750ACB044E9}"/>
                </c:ext>
              </c:extLst>
            </c:dLbl>
            <c:dLbl>
              <c:idx val="1"/>
              <c:layout>
                <c:manualLayout>
                  <c:x val="0.21918754831532702"/>
                  <c:y val="8.4514464125485106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rgbClr val="595959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B4-4852-9F2B-5750ACB044E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60.5</c:v>
                </c:pt>
                <c:pt idx="1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B4-4852-9F2B-5750ACB044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2018</a:t>
            </a:r>
          </a:p>
        </c:rich>
      </c:tx>
      <c:layout>
        <c:manualLayout>
          <c:xMode val="edge"/>
          <c:yMode val="edge"/>
          <c:x val="0.16532883757602976"/>
          <c:y val="7.4358910554134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BB6-4364-89F2-C4EC7A6AE1D2}"/>
              </c:ext>
            </c:extLst>
          </c:dPt>
          <c:dPt>
            <c:idx val="1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tx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BB6-4364-89F2-C4EC7A6AE1D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B6-4364-89F2-C4EC7A6AE1D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B6-4364-89F2-C4EC7A6AE1D2}"/>
              </c:ext>
            </c:extLst>
          </c:dPt>
          <c:dLbls>
            <c:dLbl>
              <c:idx val="0"/>
              <c:layout>
                <c:manualLayout>
                  <c:x val="-0.22413882706188376"/>
                  <c:y val="0.1692689845763810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BB6-4364-89F2-C4EC7A6AE1D2}"/>
                </c:ext>
              </c:extLst>
            </c:dLbl>
            <c:dLbl>
              <c:idx val="1"/>
              <c:layout>
                <c:manualLayout>
                  <c:x val="0.23850803065895501"/>
                  <c:y val="-0.21071578258118123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 b="1">
                        <a:solidFill>
                          <a:srgbClr val="595959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B6-4364-89F2-C4EC7A6AE1D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30.6</c:v>
                </c:pt>
                <c:pt idx="1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B6-4364-89F2-C4EC7A6AE1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</a:t>
            </a:r>
            <a:r>
              <a:rPr lang="en-US" sz="2200" b="1" i="0" u="none" strike="noStrike" kern="1200" cap="all" spc="150" baseline="0" dirty="0">
                <a:solidFill>
                  <a:srgbClr val="4472C4"/>
                </a:solidFill>
                <a:latin typeface="+mn-lt"/>
                <a:ea typeface="+mn-ea"/>
                <a:cs typeface="+mn-cs"/>
              </a:rPr>
              <a:t>2763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19572864438542495"/>
          <c:y val="8.7445690717674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15025662883488888"/>
                  <c:y val="0.2339185997672705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2763</c:v>
                </c:pt>
                <c:pt idx="1">
                  <c:v>10328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2018</a:t>
            </a:r>
          </a:p>
        </c:rich>
      </c:tx>
      <c:layout>
        <c:manualLayout>
          <c:xMode val="edge"/>
          <c:yMode val="edge"/>
          <c:x val="0.17060498497087506"/>
          <c:y val="7.870941352190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BD7-488A-B5AA-FE0BD3F58FCE}"/>
              </c:ext>
            </c:extLst>
          </c:dPt>
          <c:dPt>
            <c:idx val="1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rgbClr val="595959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BD7-488A-B5AA-FE0BD3F58FC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D7-488A-B5AA-FE0BD3F58FC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D7-488A-B5AA-FE0BD3F58FC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BD7-488A-B5AA-FE0BD3F58FCE}"/>
              </c:ext>
            </c:extLst>
          </c:dPt>
          <c:dLbls>
            <c:dLbl>
              <c:idx val="0"/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B27EBC-E35E-4493-9BD5-446D0A292BB1}" type="PERCENTAGE">
                      <a:rPr lang="en-US" b="1">
                        <a:solidFill>
                          <a:srgbClr val="595959"/>
                        </a:solidFill>
                      </a:rPr>
                      <a:pPr>
                        <a:defRPr sz="1800">
                          <a:solidFill>
                            <a:srgbClr val="595959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D7-488A-B5AA-FE0BD3F58F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4B6CFC-FF42-479B-82E2-A2B32825BE59}" type="PERCENTAGE">
                      <a:rPr lang="en-US" sz="1800" b="1">
                        <a:solidFill>
                          <a:srgbClr val="595959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D7-488A-B5AA-FE0BD3F58FC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37.130000000000003</c:v>
                </c:pt>
                <c:pt idx="1">
                  <c:v>62.87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D7-488A-B5AA-FE0BD3F58F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2018</a:t>
            </a:r>
          </a:p>
        </c:rich>
      </c:tx>
      <c:layout>
        <c:manualLayout>
          <c:xMode val="edge"/>
          <c:yMode val="edge"/>
          <c:x val="0.15256243561103711"/>
          <c:y val="7.870941352190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EC6-46D6-8922-DDEEC95D9F55}"/>
              </c:ext>
            </c:extLst>
          </c:dPt>
          <c:dPt>
            <c:idx val="1"/>
            <c:bubble3D val="0"/>
            <c:spPr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rgbClr val="595959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EC6-46D6-8922-DDEEC95D9F5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C6-46D6-8922-DDEEC95D9F5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C6-46D6-8922-DDEEC95D9F55}"/>
              </c:ext>
            </c:extLst>
          </c:dPt>
          <c:dLbls>
            <c:dLbl>
              <c:idx val="0"/>
              <c:layout>
                <c:manualLayout>
                  <c:x val="-0.19490190251944678"/>
                  <c:y val="-1.25389196835032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EC6-46D6-8922-DDEEC95D9F55}"/>
                </c:ext>
              </c:extLst>
            </c:dLbl>
            <c:dLbl>
              <c:idx val="1"/>
              <c:layout>
                <c:manualLayout>
                  <c:x val="0.2049605332424283"/>
                  <c:y val="1.8079089850299504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rgbClr val="595959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EC6-46D6-8922-DDEEC95D9F5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49.9</c:v>
                </c:pt>
                <c:pt idx="1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6-46D6-8922-DDEEC95D9F5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Sommer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Zufuß</c:v>
                </c:pt>
                <c:pt idx="1">
                  <c:v>Rad</c:v>
                </c:pt>
                <c:pt idx="2">
                  <c:v>E - Scooter</c:v>
                </c:pt>
                <c:pt idx="3">
                  <c:v>ÖPNV</c:v>
                </c:pt>
                <c:pt idx="4">
                  <c:v>Offizielles Carsharing</c:v>
                </c:pt>
                <c:pt idx="5">
                  <c:v>Beifahrer*in in Kfz</c:v>
                </c:pt>
                <c:pt idx="6">
                  <c:v>Eigenes Kfz</c:v>
                </c:pt>
                <c:pt idx="7">
                  <c:v>Sonstiges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13.4</c:v>
                </c:pt>
                <c:pt idx="1">
                  <c:v>31.3</c:v>
                </c:pt>
                <c:pt idx="2">
                  <c:v>0.3</c:v>
                </c:pt>
                <c:pt idx="3">
                  <c:v>36.6</c:v>
                </c:pt>
                <c:pt idx="4">
                  <c:v>0</c:v>
                </c:pt>
                <c:pt idx="5">
                  <c:v>0.4</c:v>
                </c:pt>
                <c:pt idx="6">
                  <c:v>11.1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D-4C5F-8AFA-AECF1C8F3D2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Winter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Zufuß</c:v>
                </c:pt>
                <c:pt idx="1">
                  <c:v>Rad</c:v>
                </c:pt>
                <c:pt idx="2">
                  <c:v>E - Scooter</c:v>
                </c:pt>
                <c:pt idx="3">
                  <c:v>ÖPNV</c:v>
                </c:pt>
                <c:pt idx="4">
                  <c:v>Offizielles Carsharing</c:v>
                </c:pt>
                <c:pt idx="5">
                  <c:v>Beifahrer*in in Kfz</c:v>
                </c:pt>
                <c:pt idx="6">
                  <c:v>Eigenes Kfz</c:v>
                </c:pt>
                <c:pt idx="7">
                  <c:v>Sonstiges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13.3</c:v>
                </c:pt>
                <c:pt idx="1">
                  <c:v>21.3</c:v>
                </c:pt>
                <c:pt idx="2">
                  <c:v>0.3</c:v>
                </c:pt>
                <c:pt idx="3">
                  <c:v>45.5</c:v>
                </c:pt>
                <c:pt idx="4">
                  <c:v>0.1</c:v>
                </c:pt>
                <c:pt idx="5">
                  <c:v>0.5</c:v>
                </c:pt>
                <c:pt idx="6">
                  <c:v>13.1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8D-4C5F-8AFA-AECF1C8F3D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8013616"/>
        <c:axId val="858013288"/>
      </c:barChart>
      <c:catAx>
        <c:axId val="85801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58013288"/>
        <c:crosses val="autoZero"/>
        <c:auto val="1"/>
        <c:lblAlgn val="ctr"/>
        <c:lblOffset val="100"/>
        <c:noMultiLvlLbl val="0"/>
      </c:catAx>
      <c:valAx>
        <c:axId val="85801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Häufigkeit</a:t>
                </a:r>
                <a:r>
                  <a:rPr lang="de-DE" baseline="0" dirty="0"/>
                  <a:t> der Nutzung in [%]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5801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700" b="1" dirty="0"/>
              <a:t>Prozentsatz</a:t>
            </a:r>
            <a:r>
              <a:rPr lang="de-DE" sz="1700" b="1" baseline="0" dirty="0"/>
              <a:t> der Personen, die „Sehr Wichtig“ bei einer Kategorie gewählt haben</a:t>
            </a:r>
            <a:endParaRPr lang="de-DE" sz="17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ltUpDiag">
                <a:fgClr>
                  <a:schemeClr val="accent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6B-4255-88B7-A76F16A30F98}"/>
              </c:ext>
            </c:extLst>
          </c:dPt>
          <c:dPt>
            <c:idx val="1"/>
            <c:invertIfNegative val="0"/>
            <c:bubble3D val="0"/>
            <c:spPr>
              <a:pattFill prst="ltUpDiag">
                <a:fgClr>
                  <a:schemeClr val="accent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6B-4255-88B7-A76F16A30F98}"/>
              </c:ext>
            </c:extLst>
          </c:dPt>
          <c:dPt>
            <c:idx val="2"/>
            <c:invertIfNegative val="0"/>
            <c:bubble3D val="0"/>
            <c:spPr>
              <a:pattFill prst="ltUpDiag">
                <a:fgClr>
                  <a:schemeClr val="accent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46B-4255-88B7-A76F16A30F98}"/>
              </c:ext>
            </c:extLst>
          </c:dPt>
          <c:dPt>
            <c:idx val="3"/>
            <c:invertIfNegative val="0"/>
            <c:bubble3D val="0"/>
            <c:spPr>
              <a:pattFill prst="ltUpDiag">
                <a:fgClr>
                  <a:schemeClr val="accent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6B-4255-88B7-A76F16A30F98}"/>
              </c:ext>
            </c:extLst>
          </c:dPt>
          <c:dPt>
            <c:idx val="4"/>
            <c:invertIfNegative val="0"/>
            <c:bubble3D val="0"/>
            <c:spPr>
              <a:pattFill prst="ltUpDiag">
                <a:fgClr>
                  <a:schemeClr val="accent3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1A9-4CF8-B01C-EEAD58242B9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911D8F4-881A-4A51-B241-65E46BC0BB93}" type="VALUE">
                      <a:rPr lang="en-US" smtClean="0"/>
                      <a:pPr/>
                      <a:t>[WERT]</a:t>
                    </a:fld>
                    <a:r>
                      <a:rPr lang="en-US" dirty="0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46B-4255-88B7-A76F16A30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Kosten</c:v>
                </c:pt>
                <c:pt idx="1">
                  <c:v>Zuverlässigkeit/ Pünktlichkeit</c:v>
                </c:pt>
                <c:pt idx="2">
                  <c:v>Flexibilität der Nutzung</c:v>
                </c:pt>
                <c:pt idx="3">
                  <c:v>Umweltfreundlichkeit</c:v>
                </c:pt>
                <c:pt idx="4">
                  <c:v>Bequemlichkeit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43.1</c:v>
                </c:pt>
                <c:pt idx="1">
                  <c:v>42.8</c:v>
                </c:pt>
                <c:pt idx="2">
                  <c:v>40.700000000000003</c:v>
                </c:pt>
                <c:pt idx="3">
                  <c:v>12.8</c:v>
                </c:pt>
                <c:pt idx="4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B-4255-88B7-A76F16A30F9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46B-4255-88B7-A76F16A30F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6B-4255-88B7-A76F16A30F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46B-4255-88B7-A76F16A30F9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6B-4255-88B7-A76F16A30F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91A9-4CF8-B01C-EEAD58242B9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E49EBE01-A530-4146-9A56-E82A5951C381}" type="VALUE">
                      <a:rPr lang="en-US" smtClean="0"/>
                      <a:pPr/>
                      <a:t>[WERT]</a:t>
                    </a:fld>
                    <a:r>
                      <a:rPr lang="en-US"/>
                      <a:t>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46B-4255-88B7-A76F16A30F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Kosten</c:v>
                </c:pt>
                <c:pt idx="1">
                  <c:v>Zuverlässigkeit/ Pünktlichkeit</c:v>
                </c:pt>
                <c:pt idx="2">
                  <c:v>Flexibilität der Nutzung</c:v>
                </c:pt>
                <c:pt idx="3">
                  <c:v>Umweltfreundlichkeit</c:v>
                </c:pt>
                <c:pt idx="4">
                  <c:v>Bequemlichkeit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61.7</c:v>
                </c:pt>
                <c:pt idx="1">
                  <c:v>60</c:v>
                </c:pt>
                <c:pt idx="2">
                  <c:v>50.2</c:v>
                </c:pt>
                <c:pt idx="3">
                  <c:v>23.2</c:v>
                </c:pt>
                <c:pt idx="4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6B-4255-88B7-A76F16A30F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5364952"/>
        <c:axId val="59537348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Tabelle1!$A$2:$A$6</c15:sqref>
                        </c15:formulaRef>
                      </c:ext>
                    </c:extLst>
                    <c:strCache>
                      <c:ptCount val="5"/>
                      <c:pt idx="0">
                        <c:v>Kosten</c:v>
                      </c:pt>
                      <c:pt idx="1">
                        <c:v>Zuverlässigkeit/ Pünktlichkeit</c:v>
                      </c:pt>
                      <c:pt idx="2">
                        <c:v>Flexibilität der Nutzung</c:v>
                      </c:pt>
                      <c:pt idx="3">
                        <c:v>Umweltfreundlichkeit</c:v>
                      </c:pt>
                      <c:pt idx="4">
                        <c:v>Bequemlichkeit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46B-4255-88B7-A76F16A30F98}"/>
                  </c:ext>
                </c:extLst>
              </c15:ser>
            </c15:filteredBarSeries>
          </c:ext>
        </c:extLst>
      </c:barChart>
      <c:catAx>
        <c:axId val="59536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373480"/>
        <c:crosses val="autoZero"/>
        <c:auto val="1"/>
        <c:lblAlgn val="ctr"/>
        <c:lblOffset val="100"/>
        <c:noMultiLvlLbl val="0"/>
      </c:catAx>
      <c:valAx>
        <c:axId val="59537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Anteil</a:t>
                </a:r>
                <a:r>
                  <a:rPr lang="de-DE" baseline="0" dirty="0"/>
                  <a:t> „Sehr Wichtig“ in [%]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5364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(12392)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8B1-4605-8F44-49AC6C37C8A4}"/>
              </c:ext>
            </c:extLst>
          </c:dPt>
          <c:dLbls>
            <c:dLbl>
              <c:idx val="0"/>
              <c:layout>
                <c:manualLayout>
                  <c:x val="-0.11419648386528061"/>
                  <c:y val="-0.1214213038630976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9.4395221914641281E-2"/>
                  <c:y val="3.05911545996731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dLbl>
              <c:idx val="2"/>
              <c:layout>
                <c:manualLayout>
                  <c:x val="0.14943230654287179"/>
                  <c:y val="0.1665728132745948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4903644184981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8B1-4605-8F44-49AC6C37C8A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3"/>
                <c:pt idx="0">
                  <c:v>62.9</c:v>
                </c:pt>
                <c:pt idx="1">
                  <c:v>27.4</c:v>
                </c:pt>
                <c:pt idx="2">
                  <c:v>9.6999999999999993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(338)</a:t>
            </a:r>
          </a:p>
        </c:rich>
      </c:tx>
      <c:layout>
        <c:manualLayout>
          <c:xMode val="edge"/>
          <c:yMode val="edge"/>
          <c:x val="0.24298056074061505"/>
          <c:y val="9.6873124334652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72-440B-A488-037472733D75}"/>
              </c:ext>
            </c:extLst>
          </c:dPt>
          <c:dLbls>
            <c:dLbl>
              <c:idx val="0"/>
              <c:layout>
                <c:manualLayout>
                  <c:x val="-0.22365480702151327"/>
                  <c:y val="0.2246136776482676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layout>
                <c:manualLayout>
                  <c:x val="0.29102419065935103"/>
                  <c:y val="-0.167307548746803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3"/>
                <c:pt idx="0">
                  <c:v>99</c:v>
                </c:pt>
                <c:pt idx="1">
                  <c:v>233</c:v>
                </c:pt>
                <c:pt idx="2">
                  <c:v>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(84)</a:t>
            </a:r>
          </a:p>
        </c:rich>
      </c:tx>
      <c:layout>
        <c:manualLayout>
          <c:xMode val="edge"/>
          <c:yMode val="edge"/>
          <c:x val="0.29584629598205026"/>
          <c:y val="9.2522415020292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21428787506821009"/>
                  <c:y val="0.1816621363354035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layout>
                <c:manualLayout>
                  <c:x val="0.25820993464630232"/>
                  <c:y val="-0.204487004023871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0558936810796949"/>
                      <c:h val="0.290929237543052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26</c:v>
                </c:pt>
                <c:pt idx="1">
                  <c:v>54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(10072)</a:t>
            </a:r>
          </a:p>
        </c:rich>
      </c:tx>
      <c:layout>
        <c:manualLayout>
          <c:xMode val="edge"/>
          <c:yMode val="edge"/>
          <c:x val="0.2328633848583499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30-43CC-AF01-DE856ACAD8ED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3892858233739378"/>
                      <c:h val="0.28426207421949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4146</c:v>
                </c:pt>
                <c:pt idx="1">
                  <c:v>5746</c:v>
                </c:pt>
                <c:pt idx="2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(2252)</a:t>
            </a:r>
          </a:p>
        </c:rich>
      </c:tx>
      <c:layout>
        <c:manualLayout>
          <c:xMode val="edge"/>
          <c:yMode val="edge"/>
          <c:x val="0.25313365904281232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-0.19490190251944678"/>
                  <c:y val="7.827963438023369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layout>
                <c:manualLayout>
                  <c:x val="0.22890606263094623"/>
                  <c:y val="-6.66848939425216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0540475109470666"/>
                      <c:h val="0.28426207421949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931</c:v>
                </c:pt>
                <c:pt idx="1">
                  <c:v>1271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 (12746)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0D-4948-9A3E-DD9898355C65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7F-4D2C-B264-4AD2368AD1A1}"/>
              </c:ext>
            </c:extLst>
          </c:dPt>
          <c:dLbls>
            <c:dLbl>
              <c:idx val="0"/>
              <c:layout>
                <c:manualLayout>
                  <c:x val="-0.13685130144791638"/>
                  <c:y val="9.187791572407373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6050863930468146"/>
                  <c:y val="-9.31275504129368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0D-4948-9A3E-DD9898355C6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3"/>
                <c:pt idx="0">
                  <c:v>Teilgenommen</c:v>
                </c:pt>
                <c:pt idx="1">
                  <c:v>Nicht teilgenommen</c:v>
                </c:pt>
                <c:pt idx="2">
                  <c:v>Sonstige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5202</c:v>
                </c:pt>
                <c:pt idx="1">
                  <c:v>7304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22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200" b="1" i="0" u="none" strike="noStrike" kern="1200" cap="all" spc="150" baseline="0" dirty="0">
                <a:solidFill>
                  <a:srgbClr val="4472C4"/>
                </a:solidFill>
                <a:latin typeface="+mn-lt"/>
                <a:ea typeface="+mn-ea"/>
                <a:cs typeface="+mn-cs"/>
              </a:rPr>
              <a:t>397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19155440205520255"/>
          <c:y val="8.3947863088967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397</c:v>
                </c:pt>
                <c:pt idx="1">
                  <c:v>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Nur </a:t>
            </a:r>
            <a:r>
              <a:rPr lang="en-US" baseline="0" dirty="0" err="1"/>
              <a:t>Personen</a:t>
            </a:r>
            <a:r>
              <a:rPr lang="en-US" baseline="0" dirty="0"/>
              <a:t>, die </a:t>
            </a:r>
            <a:r>
              <a:rPr lang="en-US" baseline="0" dirty="0" err="1"/>
              <a:t>noch</a:t>
            </a:r>
            <a:r>
              <a:rPr lang="en-US" baseline="0" dirty="0"/>
              <a:t> </a:t>
            </a:r>
            <a:r>
              <a:rPr lang="en-US" b="1" baseline="0" dirty="0" err="1">
                <a:solidFill>
                  <a:srgbClr val="FF0000"/>
                </a:solidFill>
              </a:rPr>
              <a:t>kein</a:t>
            </a:r>
            <a:r>
              <a:rPr lang="en-US" baseline="0" dirty="0"/>
              <a:t> </a:t>
            </a:r>
            <a:r>
              <a:rPr lang="en-US" baseline="0" dirty="0" err="1"/>
              <a:t>Zusatzticket</a:t>
            </a:r>
            <a:r>
              <a:rPr lang="en-US" baseline="0" dirty="0"/>
              <a:t> </a:t>
            </a:r>
            <a:r>
              <a:rPr lang="en-US" baseline="0" dirty="0" err="1"/>
              <a:t>kaufen</a:t>
            </a:r>
            <a:r>
              <a:rPr lang="en-US" baseline="0" dirty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24669306753986056"/>
          <c:y val="3.4572550137622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Heutiger Preis</c:v>
                </c:pt>
                <c:pt idx="1">
                  <c:v>Mittelwert Bereitschaft (7644*)</c:v>
                </c:pt>
                <c:pt idx="2">
                  <c:v>Median Bereitschaft (7753)</c:v>
                </c:pt>
                <c:pt idx="3">
                  <c:v>365 € - Ticket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207</c:v>
                </c:pt>
                <c:pt idx="1">
                  <c:v>96.45</c:v>
                </c:pt>
                <c:pt idx="2">
                  <c:v>100</c:v>
                </c:pt>
                <c:pt idx="3">
                  <c:v>107.5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3-4E75-BAEC-C6043B3FF7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5843960"/>
        <c:axId val="82585084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Tabelle1!$C$1</c15:sqref>
                        </c15:formulaRef>
                      </c:ext>
                    </c:extLst>
                    <c:strCache>
                      <c:ptCount val="1"/>
                      <c:pt idx="0">
                        <c:v>Datenreihe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4"/>
                      <c:pt idx="0">
                        <c:v>Heutiger Preis</c:v>
                      </c:pt>
                      <c:pt idx="1">
                        <c:v>Mittelwert Bereitschaft (7644*)</c:v>
                      </c:pt>
                      <c:pt idx="2">
                        <c:v>Median Bereitschaft (7753)</c:v>
                      </c:pt>
                      <c:pt idx="3">
                        <c:v>365 € - Ticket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1.8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AA3-4E75-BAEC-C6043B3FF78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4"/>
                      <c:pt idx="0">
                        <c:v>Heutiger Preis</c:v>
                      </c:pt>
                      <c:pt idx="1">
                        <c:v>Mittelwert Bereitschaft (7644*)</c:v>
                      </c:pt>
                      <c:pt idx="2">
                        <c:v>Median Bereitschaft (7753)</c:v>
                      </c:pt>
                      <c:pt idx="3">
                        <c:v>365 € - Ticket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C7EE-4139-8D3F-8A1E45A0D045}"/>
                  </c:ext>
                </c:extLst>
              </c15:ser>
            </c15:filteredBarSeries>
          </c:ext>
        </c:extLst>
      </c:barChart>
      <c:catAx>
        <c:axId val="82584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25850848"/>
        <c:crosses val="autoZero"/>
        <c:auto val="1"/>
        <c:lblAlgn val="ctr"/>
        <c:lblOffset val="100"/>
        <c:noMultiLvlLbl val="0"/>
      </c:catAx>
      <c:valAx>
        <c:axId val="82585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Preis in</a:t>
                </a:r>
                <a:r>
                  <a:rPr lang="de-DE" baseline="0" dirty="0"/>
                  <a:t> [€]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2584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(340)</a:t>
            </a:r>
          </a:p>
        </c:rich>
      </c:tx>
      <c:layout>
        <c:manualLayout>
          <c:xMode val="edge"/>
          <c:yMode val="edge"/>
          <c:x val="0.24776967023021665"/>
          <c:y val="0.10363748762514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Lbls>
            <c:dLbl>
              <c:idx val="0"/>
              <c:layout>
                <c:manualLayout>
                  <c:x val="-0.21407658804231008"/>
                  <c:y val="6.643317637535278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layout>
                <c:manualLayout>
                  <c:x val="0.20960932933612383"/>
                  <c:y val="-9.1494329918778289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143</c:v>
                </c:pt>
                <c:pt idx="1">
                  <c:v>197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(85)</a:t>
            </a:r>
          </a:p>
        </c:rich>
      </c:tx>
      <c:layout>
        <c:manualLayout>
          <c:xMode val="edge"/>
          <c:yMode val="edge"/>
          <c:x val="0.29502799932122858"/>
          <c:y val="9.92873246379533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22413882706188376"/>
                  <c:y val="-0.1591495370377148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layout>
                <c:manualLayout>
                  <c:x val="0.2237316026684445"/>
                  <c:y val="0.15526325933060386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58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(10268)</a:t>
            </a:r>
          </a:p>
        </c:rich>
      </c:tx>
      <c:layout>
        <c:manualLayout>
          <c:xMode val="edge"/>
          <c:yMode val="edge"/>
          <c:x val="0.2328633848583499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69-4A5D-A584-0AA4E4F50128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5176</c:v>
                </c:pt>
                <c:pt idx="1">
                  <c:v>5092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(2302)</a:t>
            </a:r>
          </a:p>
        </c:rich>
      </c:tx>
      <c:layout>
        <c:manualLayout>
          <c:xMode val="edge"/>
          <c:yMode val="edge"/>
          <c:x val="0.23876634140970154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-0.19490190251944678"/>
                  <c:y val="1.167936140015989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layout>
                <c:manualLayout>
                  <c:x val="0.22890606263094623"/>
                  <c:y val="-1.8248331775195237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1071</c:v>
                </c:pt>
                <c:pt idx="1">
                  <c:v>1231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</a:t>
            </a:r>
            <a:r>
              <a:rPr lang="en-US" sz="2200" b="1" dirty="0"/>
              <a:t> 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12995</a:t>
            </a:r>
            <a:r>
              <a:rPr lang="en-US" sz="2200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5B-42B7-989A-40B7D3D392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5B-42B7-989A-40B7D3D392EC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6448</c:v>
                </c:pt>
                <c:pt idx="1">
                  <c:v>6547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&gt;=15 Semester</a:t>
            </a:r>
            <a:r>
              <a:rPr lang="en-US" sz="2200" b="1" dirty="0"/>
              <a:t> 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546</a:t>
            </a:r>
            <a:r>
              <a:rPr lang="en-US" sz="2200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5B-42B7-989A-40B7D3D392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5B-42B7-989A-40B7D3D392EC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39.1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Mind. 3 Semester </a:t>
            </a: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geplant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dirty="0"/>
              <a:t>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8286</a:t>
            </a:r>
            <a:r>
              <a:rPr lang="en-US" sz="2200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D-44FC-AC49-E5CB5841277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ED-44FC-AC49-E5CB5841277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ED-44FC-AC49-E5CB5841277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ED-44FC-AC49-E5CB58412770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ED-44FC-AC49-E5CB58412770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ED-44FC-AC49-E5CB5841277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51.1</c:v>
                </c:pt>
                <c:pt idx="1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D-44FC-AC49-E5CB584127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Erlangen </a:t>
            </a:r>
            <a:r>
              <a:rPr lang="en-US" sz="2200" b="1" dirty="0"/>
              <a:t>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4730</a:t>
            </a:r>
            <a:r>
              <a:rPr lang="en-US" sz="2200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5B-42B7-989A-40B7D3D392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5B-42B7-989A-40B7D3D392EC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56.2</c:v>
                </c:pt>
                <c:pt idx="1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Nürnberg </a:t>
            </a:r>
            <a:r>
              <a:rPr lang="en-US" sz="2200" b="1" dirty="0"/>
              <a:t>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4063)</a:t>
            </a:r>
            <a:endParaRPr lang="en-US" sz="2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D-44FC-AC49-E5CB5841277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ED-44FC-AC49-E5CB5841277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ED-44FC-AC49-E5CB5841277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ED-44FC-AC49-E5CB58412770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ED-44FC-AC49-E5CB58412770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ED-44FC-AC49-E5CB5841277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49.9</c:v>
                </c:pt>
                <c:pt idx="1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D-44FC-AC49-E5CB584127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22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200" b="1" i="0" u="none" strike="noStrike" kern="1200" cap="all" spc="150" baseline="0" dirty="0">
                <a:solidFill>
                  <a:srgbClr val="4472C4"/>
                </a:solidFill>
                <a:latin typeface="+mn-lt"/>
                <a:ea typeface="+mn-ea"/>
                <a:cs typeface="+mn-cs"/>
              </a:rPr>
              <a:t>102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21716686730540111"/>
          <c:y val="9.4441345975088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-0.1472836979994043"/>
                  <c:y val="0.218627033800857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102</c:v>
                </c:pt>
                <c:pt idx="1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Während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Corona </a:t>
            </a: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begonnen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dirty="0"/>
              <a:t>(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4886</a:t>
            </a:r>
            <a:r>
              <a:rPr lang="en-US" sz="2200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5B-42B7-989A-40B7D3D392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5B-42B7-989A-40B7D3D392EC}"/>
              </c:ext>
            </c:extLst>
          </c:dPt>
          <c:dLbls>
            <c:dLbl>
              <c:idx val="0"/>
              <c:layout>
                <c:manualLayout>
                  <c:x val="-0.14817871023923429"/>
                  <c:y val="9.39877904900033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785382172204561"/>
                  <c:y val="-3.77515234827417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53.3</c:v>
                </c:pt>
                <c:pt idx="1">
                  <c:v>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(339)</a:t>
            </a:r>
          </a:p>
        </c:rich>
      </c:tx>
      <c:layout>
        <c:manualLayout>
          <c:xMode val="edge"/>
          <c:yMode val="edge"/>
          <c:x val="0.24776967023021665"/>
          <c:y val="7.265487788831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72-440B-A488-037472733D75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72-440B-A488-037472733D75}"/>
              </c:ext>
            </c:extLst>
          </c:dPt>
          <c:dLbls>
            <c:dLbl>
              <c:idx val="0"/>
              <c:layout>
                <c:manualLayout>
                  <c:x val="0.18820860908422421"/>
                  <c:y val="9.121945197873254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layout>
                <c:manualLayout>
                  <c:x val="-0.22508833455889293"/>
                  <c:y val="-0.165853061132880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9107415577804"/>
                      <c:h val="0.290929237543052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872-440B-A488-037472733D75}"/>
                </c:ext>
              </c:extLst>
            </c:dLbl>
            <c:dLbl>
              <c:idx val="3"/>
              <c:layout>
                <c:manualLayout>
                  <c:x val="-0.224522880253408"/>
                  <c:y val="8.73268313199340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6.2</c:v>
                </c:pt>
                <c:pt idx="1">
                  <c:v>54.9</c:v>
                </c:pt>
                <c:pt idx="2">
                  <c:v>32.200000000000003</c:v>
                </c:pt>
                <c:pt idx="3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(83)</a:t>
            </a:r>
          </a:p>
        </c:rich>
      </c:tx>
      <c:layout>
        <c:manualLayout>
          <c:xMode val="edge"/>
          <c:yMode val="edge"/>
          <c:x val="0.29584607285776127"/>
          <c:y val="8.0413312814527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21921335106504702"/>
                  <c:y val="0.2250381674919822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layout>
                <c:manualLayout>
                  <c:x val="-0.19395108885985324"/>
                  <c:y val="-0.167307548746803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dLbl>
              <c:idx val="2"/>
              <c:layout>
                <c:manualLayout>
                  <c:x val="0.23188830726903298"/>
                  <c:y val="-0.1124934679795601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8548248915716"/>
                      <c:h val="0.290929237543052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7E-4253-8A2E-B755CEEA12D8}"/>
                </c:ext>
              </c:extLst>
            </c:dLbl>
            <c:dLbl>
              <c:idx val="3"/>
              <c:layout>
                <c:manualLayout>
                  <c:x val="-3.9762553273676914E-2"/>
                  <c:y val="0.1283615814247147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53453049548352"/>
                      <c:h val="0.290929237543052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26.5</c:v>
                </c:pt>
                <c:pt idx="1">
                  <c:v>31.3</c:v>
                </c:pt>
                <c:pt idx="2">
                  <c:v>25.3</c:v>
                </c:pt>
                <c:pt idx="3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(9920)</a:t>
            </a:r>
          </a:p>
        </c:rich>
      </c:tx>
      <c:layout>
        <c:manualLayout>
          <c:xMode val="edge"/>
          <c:yMode val="edge"/>
          <c:x val="0.25680892327660942"/>
          <c:y val="7.870941352190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DD-478C-9E04-3DBD0AB761CE}"/>
              </c:ext>
            </c:extLst>
          </c:dPt>
          <c:dLbls>
            <c:dLbl>
              <c:idx val="0"/>
              <c:layout>
                <c:manualLayout>
                  <c:x val="6.6727165289452536E-2"/>
                  <c:y val="9.887184763077988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dLbl>
              <c:idx val="2"/>
              <c:layout>
                <c:manualLayout>
                  <c:x val="0.21575797433566216"/>
                  <c:y val="-2.66880213425985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69974293427497"/>
                      <c:h val="0.28426207421949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FA0-43A6-B5F6-01226B2E13B1}"/>
                </c:ext>
              </c:extLst>
            </c:dLbl>
            <c:dLbl>
              <c:idx val="3"/>
              <c:layout>
                <c:manualLayout>
                  <c:x val="-0.17101111638625247"/>
                  <c:y val="8.102921973751772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12.6</c:v>
                </c:pt>
                <c:pt idx="1">
                  <c:v>43.9</c:v>
                </c:pt>
                <c:pt idx="2">
                  <c:v>33.799999999999997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(2299)</a:t>
            </a:r>
          </a:p>
        </c:rich>
      </c:tx>
      <c:layout>
        <c:manualLayout>
          <c:xMode val="edge"/>
          <c:yMode val="edge"/>
          <c:x val="0.25313365904281232"/>
          <c:y val="7.8709413521905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0.1307572971643968"/>
                  <c:y val="0.1146070560057284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69696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layout>
                <c:manualLayout>
                  <c:x val="-0.21072065861895761"/>
                  <c:y val="-0.181721729089921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dLbl>
              <c:idx val="2"/>
              <c:layout>
                <c:manualLayout>
                  <c:x val="0.22498861173247975"/>
                  <c:y val="-3.7597927906754453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91052894354585"/>
                      <c:h val="0.28426207421949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DAE-4635-9C2B-201D223EE301}"/>
                </c:ext>
              </c:extLst>
            </c:dLbl>
            <c:dLbl>
              <c:idx val="3"/>
              <c:layout>
                <c:manualLayout>
                  <c:x val="-0.13504939189668203"/>
                  <c:y val="9.63854215482632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59595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7.9</c:v>
                </c:pt>
                <c:pt idx="1">
                  <c:v>51.7</c:v>
                </c:pt>
                <c:pt idx="2">
                  <c:v>32.799999999999997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(12641)*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8B1-4605-8F44-49AC6C37C8A4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B1-4605-8F44-49AC6C37C8A4}"/>
              </c:ext>
            </c:extLst>
          </c:dPt>
          <c:dLbls>
            <c:dLbl>
              <c:idx val="0"/>
              <c:layout>
                <c:manualLayout>
                  <c:x val="-0.19726414833494529"/>
                  <c:y val="0.1984134672627101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-0.14725646294079153"/>
                  <c:y val="-0.161860164308831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4903644184981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8B1-4605-8F44-49AC6C37C8A4}"/>
                </c:ext>
              </c:extLst>
            </c:dLbl>
            <c:dLbl>
              <c:idx val="3"/>
              <c:layout>
                <c:manualLayout>
                  <c:x val="0.10511300205171779"/>
                  <c:y val="0.1447920161927543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B1-4605-8F44-49AC6C37C8A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11.7</c:v>
                </c:pt>
                <c:pt idx="1">
                  <c:v>45.5</c:v>
                </c:pt>
                <c:pt idx="2">
                  <c:v>33.5</c:v>
                </c:pt>
                <c:pt idx="3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</a:t>
            </a:r>
            <a:r>
              <a: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(12641)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D6-4C90-A005-06FEDD46F3C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D6-4C90-A005-06FEDD46F3C3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D6-4C90-A005-06FEDD46F3C3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D6-4C90-A005-06FEDD46F3C3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E7D6-4C90-A005-06FEDD46F3C3}"/>
              </c:ext>
            </c:extLst>
          </c:dPt>
          <c:dLbls>
            <c:dLbl>
              <c:idx val="0"/>
              <c:layout>
                <c:manualLayout>
                  <c:x val="-0.20859155712626315"/>
                  <c:y val="0.2052867286522995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D6-4C90-A005-06FEDD46F3C3}"/>
                </c:ext>
              </c:extLst>
            </c:dLbl>
            <c:dLbl>
              <c:idx val="1"/>
              <c:layout>
                <c:manualLayout>
                  <c:x val="-0.14725646294079153"/>
                  <c:y val="-0.230592778204725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7D6-4C90-A005-06FEDD46F3C3}"/>
                </c:ext>
              </c:extLst>
            </c:dLbl>
            <c:dLbl>
              <c:idx val="2"/>
              <c:layout>
                <c:manualLayout>
                  <c:x val="0.15254541146292147"/>
                  <c:y val="-8.064541006851613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4903644184981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7D6-4C90-A005-06FEDD46F3C3}"/>
                </c:ext>
              </c:extLst>
            </c:dLbl>
            <c:dLbl>
              <c:idx val="3"/>
              <c:layout>
                <c:manualLayout>
                  <c:x val="0.13531942549523224"/>
                  <c:y val="0.127608862718780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D6-4C90-A005-06FEDD46F3C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D6-4C90-A005-06FEDD46F3C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12.7</c:v>
                </c:pt>
                <c:pt idx="1">
                  <c:v>44.1</c:v>
                </c:pt>
                <c:pt idx="2">
                  <c:v>31.5</c:v>
                </c:pt>
                <c:pt idx="3">
                  <c:v>7.6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D6-4C90-A005-06FEDD46F3C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Heute </a:t>
            </a:r>
            <a:r>
              <a:rPr lang="en-US" sz="20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ohne</a:t>
            </a:r>
            <a:r>
              <a:rPr lang="en-US" sz="20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(7775)</a:t>
            </a:r>
          </a:p>
        </c:rich>
      </c:tx>
      <c:layout>
        <c:manualLayout>
          <c:xMode val="edge"/>
          <c:yMode val="edge"/>
          <c:x val="9.8056412874239302E-2"/>
          <c:y val="2.7493045558357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0D-499E-AF26-388E919AAD3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C0D-499E-AF26-388E919AAD32}"/>
              </c:ext>
            </c:extLst>
          </c:dPt>
          <c:dPt>
            <c:idx val="2"/>
            <c:bubble3D val="0"/>
            <c:spPr>
              <a:solidFill>
                <a:srgbClr val="834C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C0D-499E-AF26-388E919AAD32}"/>
              </c:ext>
            </c:extLst>
          </c:dPt>
          <c:dPt>
            <c:idx val="3"/>
            <c:bubble3D val="0"/>
            <c:spPr>
              <a:solidFill>
                <a:srgbClr val="1A008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C0D-499E-AF26-388E919AAD32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C0D-499E-AF26-388E919AAD3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0D-499E-AF26-388E919AAD32}"/>
                </c:ext>
              </c:extLst>
            </c:dLbl>
            <c:dLbl>
              <c:idx val="1"/>
              <c:layout>
                <c:manualLayout>
                  <c:x val="-0.13970485707991293"/>
                  <c:y val="0.143999967527898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0D-499E-AF26-388E919AAD32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4903644184981"/>
                      <c:h val="0.19489132670180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0D-499E-AF26-388E919AAD32}"/>
                </c:ext>
              </c:extLst>
            </c:dLbl>
            <c:dLbl>
              <c:idx val="3"/>
              <c:layout>
                <c:manualLayout>
                  <c:x val="0.18062906066050385"/>
                  <c:y val="0.168848431056317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0D-499E-AF26-388E919AAD32}"/>
                </c:ext>
              </c:extLst>
            </c:dLbl>
            <c:dLbl>
              <c:idx val="4"/>
              <c:layout>
                <c:manualLayout>
                  <c:x val="8.233361270310921E-2"/>
                  <c:y val="0.1281054152640523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0D-499E-AF26-388E919AAD3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0.7</c:v>
                </c:pt>
                <c:pt idx="1">
                  <c:v>32.799999999999997</c:v>
                </c:pt>
                <c:pt idx="2">
                  <c:v>47.1</c:v>
                </c:pt>
                <c:pt idx="3">
                  <c:v>12.5</c:v>
                </c:pt>
                <c:pt idx="4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0D-499E-AF26-388E919AAD3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tgl. 18 h </c:v>
                </c:pt>
                <c:pt idx="1">
                  <c:v>Fr. 17 h</c:v>
                </c:pt>
                <c:pt idx="2">
                  <c:v>Radmitnahme</c:v>
                </c:pt>
                <c:pt idx="3">
                  <c:v>weitere Person</c:v>
                </c:pt>
                <c:pt idx="4">
                  <c:v>Haustier</c:v>
                </c:pt>
                <c:pt idx="5">
                  <c:v>Freiminuten VAG - Rad</c:v>
                </c:pt>
                <c:pt idx="6">
                  <c:v>Freiminuten E - Scooter</c:v>
                </c:pt>
                <c:pt idx="7">
                  <c:v>Befreiung Auslandssemester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66.7</c:v>
                </c:pt>
                <c:pt idx="1">
                  <c:v>57.8</c:v>
                </c:pt>
                <c:pt idx="2">
                  <c:v>42.9</c:v>
                </c:pt>
                <c:pt idx="3">
                  <c:v>47</c:v>
                </c:pt>
                <c:pt idx="4">
                  <c:v>4.0999999999999996</c:v>
                </c:pt>
                <c:pt idx="5">
                  <c:v>14.3</c:v>
                </c:pt>
                <c:pt idx="6">
                  <c:v>17</c:v>
                </c:pt>
                <c:pt idx="7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E-4621-B222-4B2F329E5B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8013616"/>
        <c:axId val="858013288"/>
      </c:barChart>
      <c:catAx>
        <c:axId val="85801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58013288"/>
        <c:crosses val="autoZero"/>
        <c:auto val="1"/>
        <c:lblAlgn val="ctr"/>
        <c:lblOffset val="100"/>
        <c:noMultiLvlLbl val="0"/>
      </c:catAx>
      <c:valAx>
        <c:axId val="85801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Häufigkeit</a:t>
                </a:r>
                <a:r>
                  <a:rPr lang="de-DE" baseline="0" dirty="0"/>
                  <a:t> in Top 3 in [%]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5801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HN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(377)</a:t>
            </a:r>
          </a:p>
        </c:rich>
      </c:tx>
      <c:layout>
        <c:manualLayout>
          <c:xMode val="edge"/>
          <c:yMode val="edge"/>
          <c:x val="0.24776967023021665"/>
          <c:y val="0.10363748762514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2-440B-A488-037472733D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2-440B-A488-037472733D75}"/>
              </c:ext>
            </c:extLst>
          </c:dPt>
          <c:dLbls>
            <c:dLbl>
              <c:idx val="0"/>
              <c:layout>
                <c:manualLayout>
                  <c:x val="-0.21407658804231008"/>
                  <c:y val="-7.282193985571047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72-440B-A488-037472733D75}"/>
                </c:ext>
              </c:extLst>
            </c:dLbl>
            <c:dLbl>
              <c:idx val="1"/>
              <c:layout>
                <c:manualLayout>
                  <c:x val="0.20960932933612383"/>
                  <c:y val="2.354250522862195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72-440B-A488-037472733D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  <c:extLst/>
            </c:strRef>
          </c:cat>
          <c:val>
            <c:numRef>
              <c:f>Tabelle1!$B$2:$B$5</c:f>
              <c:numCache>
                <c:formatCode>General</c:formatCode>
                <c:ptCount val="2"/>
                <c:pt idx="0">
                  <c:v>207</c:v>
                </c:pt>
                <c:pt idx="1">
                  <c:v>170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872-440B-A488-037472733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800" b="1" i="0" u="none" strike="noStrike" kern="1200" cap="none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(90)</a:t>
            </a:r>
          </a:p>
        </c:rich>
      </c:tx>
      <c:layout>
        <c:manualLayout>
          <c:xMode val="edge"/>
          <c:yMode val="edge"/>
          <c:x val="0.30460617328910489"/>
          <c:y val="0.10534178995169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THN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7E-4253-8A2E-B755CEEA12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7E-4253-8A2E-B755CEEA12D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7E-4253-8A2E-B755CEEA12D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7E-4253-8A2E-B755CEEA12D8}"/>
              </c:ext>
            </c:extLst>
          </c:dPt>
          <c:dLbls>
            <c:dLbl>
              <c:idx val="0"/>
              <c:layout>
                <c:manualLayout>
                  <c:x val="-0.22413882706188376"/>
                  <c:y val="-9.098720236309104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70798376687842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7E-4253-8A2E-B755CEEA12D8}"/>
                </c:ext>
              </c:extLst>
            </c:dLbl>
            <c:dLbl>
              <c:idx val="1"/>
              <c:layout>
                <c:manualLayout>
                  <c:x val="0.22865707866528132"/>
                  <c:y val="0.12428037993304765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253-8A2E-B755CEEA12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Solidar</c:v>
                </c:pt>
                <c:pt idx="1">
                  <c:v>Optional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57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7E-4253-8A2E-B755CEEA12D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FAU (11273)</a:t>
            </a:r>
          </a:p>
        </c:rich>
      </c:tx>
      <c:layout>
        <c:manualLayout>
          <c:xMode val="edge"/>
          <c:yMode val="edge"/>
          <c:x val="0.2328633848583499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A0-43A6-B5F6-01226B2E13B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A0-43A6-B5F6-01226B2E13B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A0-43A6-B5F6-01226B2E13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A0-43A6-B5F6-01226B2E13B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110-455E-8E39-3E3E55E9B823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15615071485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FA0-43A6-B5F6-01226B2E13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A0-43A6-B5F6-01226B2E13B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7140</c:v>
                </c:pt>
                <c:pt idx="1">
                  <c:v>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A0-43A6-B5F6-01226B2E13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all" spc="150" baseline="0" dirty="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THN (2536)</a:t>
            </a:r>
          </a:p>
        </c:rich>
      </c:tx>
      <c:layout>
        <c:manualLayout>
          <c:xMode val="edge"/>
          <c:yMode val="edge"/>
          <c:x val="0.23876634140970154"/>
          <c:y val="0.10292769460556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all" spc="150" baseline="0" dirty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635-9C2B-201D223EE3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635-9C2B-201D223EE30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AE-4635-9C2B-201D223EE30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AE-4635-9C2B-201D223EE301}"/>
              </c:ext>
            </c:extLst>
          </c:dPt>
          <c:dLbls>
            <c:dLbl>
              <c:idx val="0"/>
              <c:layout>
                <c:manualLayout>
                  <c:x val="-0.19490190251944678"/>
                  <c:y val="-8.519376293449300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40988011318507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AE-4635-9C2B-201D223EE301}"/>
                </c:ext>
              </c:extLst>
            </c:dLbl>
            <c:dLbl>
              <c:idx val="1"/>
              <c:layout>
                <c:manualLayout>
                  <c:x val="0.2049605332424283"/>
                  <c:y val="7.257022228854175E-2"/>
                </c:manualLayout>
              </c:layout>
              <c:tx>
                <c:rich>
                  <a:bodyPr/>
                  <a:lstStyle/>
                  <a:p>
                    <a:fld id="{6A4B6CFC-FF42-479B-82E2-A2B32825BE59}" type="PERCENTAGE">
                      <a:rPr lang="en-US" sz="1800">
                        <a:solidFill>
                          <a:schemeClr val="bg1"/>
                        </a:solidFill>
                      </a:rPr>
                      <a:pPr/>
                      <a:t>[PROZENTSATZ]</a:t>
                    </a:fld>
                    <a:endParaRPr lang="de-DE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AE-4635-9C2B-201D223EE3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1461</c:v>
                </c:pt>
                <c:pt idx="1">
                  <c:v>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AE-4635-9C2B-201D223EE3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 dirty="0" err="1">
                <a:solidFill>
                  <a:srgbClr val="595959"/>
                </a:solidFill>
                <a:latin typeface="+mn-lt"/>
                <a:ea typeface="+mn-ea"/>
                <a:cs typeface="+mn-cs"/>
              </a:rPr>
              <a:t>Gesamt (14276)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 dirty="0" err="1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FAU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D-470A-917C-53FCF5C0807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D-470A-917C-53FCF5C0807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E5-49C2-B6BB-3BCFAE181B0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E5-49C2-B6BB-3BCFAE181B00}"/>
              </c:ext>
            </c:extLst>
          </c:dPt>
          <c:dLbls>
            <c:dLbl>
              <c:idx val="0"/>
              <c:layout>
                <c:manualLayout>
                  <c:x val="-0.13685130144791638"/>
                  <c:y val="-0.1486862329115568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7825096803018"/>
                      <c:h val="0.198361804823972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D2D-470A-917C-53FCF5C08075}"/>
                </c:ext>
              </c:extLst>
            </c:dLbl>
            <c:dLbl>
              <c:idx val="1"/>
              <c:layout>
                <c:manualLayout>
                  <c:x val="0.1340780187916063"/>
                  <c:y val="9.58871378007727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B6CFC-FF42-479B-82E2-A2B32825BE59}" type="PERCENTAGE">
                      <a:rPr lang="en-US" sz="2200">
                        <a:solidFill>
                          <a:schemeClr val="bg1"/>
                        </a:solidFill>
                      </a:rPr>
                      <a:pPr>
                        <a:defRPr sz="2200">
                          <a:solidFill>
                            <a:schemeClr val="bg1"/>
                          </a:solidFill>
                        </a:defRPr>
                      </a:pPr>
                      <a:t>[PROZENTSATZ]</a:t>
                    </a:fld>
                    <a:endParaRPr lang="de-D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85703559372512"/>
                      <c:h val="0.19836180482397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D-470A-917C-53FCF5C0807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2"/>
                <c:pt idx="0">
                  <c:v>Teilgenommen</c:v>
                </c:pt>
                <c:pt idx="1">
                  <c:v>Nicht teilgenommen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8865</c:v>
                </c:pt>
                <c:pt idx="1">
                  <c:v>5411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D-470A-917C-53FCF5C080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0.36927</cdr:x>
      <cdr:y>0.25051</cdr:y>
    </cdr:from>
    <cdr:to>
      <cdr:x>0.44891</cdr:x>
      <cdr:y>0.28571</cdr:y>
    </cdr:to>
    <cdr:cxnSp macro="">
      <cdr:nvCxnSpPr>
        <cdr:cNvPr id="6" name="Gerader Verbinder 5">
          <a:extLst xmlns:a="http://schemas.openxmlformats.org/drawingml/2006/main">
            <a:ext uri="{FF2B5EF4-FFF2-40B4-BE49-F238E27FC236}">
              <a16:creationId xmlns:a16="http://schemas.microsoft.com/office/drawing/2014/main" id="{16E0AF56-6332-40DD-A590-031592F53351}"/>
            </a:ext>
          </a:extLst>
        </cdr:cNvPr>
        <cdr:cNvCxnSpPr/>
      </cdr:nvCxnSpPr>
      <cdr:spPr>
        <a:xfrm xmlns:a="http://schemas.openxmlformats.org/drawingml/2006/main">
          <a:off x="979255" y="513433"/>
          <a:ext cx="211192" cy="7214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0.2692</cdr:x>
      <cdr:y>0.25072</cdr:y>
    </cdr:from>
    <cdr:to>
      <cdr:x>0.37627</cdr:x>
      <cdr:y>0.25072</cdr:y>
    </cdr:to>
    <cdr:cxnSp macro="">
      <cdr:nvCxnSpPr>
        <cdr:cNvPr id="7" name="Gerader Verbinder 6">
          <a:extLst xmlns:a="http://schemas.openxmlformats.org/drawingml/2006/main">
            <a:ext uri="{FF2B5EF4-FFF2-40B4-BE49-F238E27FC236}">
              <a16:creationId xmlns:a16="http://schemas.microsoft.com/office/drawing/2014/main" id="{16E0AF56-6332-40DD-A590-031592F53351}"/>
            </a:ext>
          </a:extLst>
        </cdr:cNvPr>
        <cdr:cNvCxnSpPr/>
      </cdr:nvCxnSpPr>
      <cdr:spPr>
        <a:xfrm xmlns:a="http://schemas.openxmlformats.org/drawingml/2006/main">
          <a:off x="713875" y="513860"/>
          <a:ext cx="28393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0.59359</cdr:x>
      <cdr:y>0.24523</cdr:y>
    </cdr:from>
    <cdr:to>
      <cdr:x>0.73128</cdr:x>
      <cdr:y>0.24523</cdr:y>
    </cdr:to>
    <cdr:cxnSp macro="">
      <cdr:nvCxnSpPr>
        <cdr:cNvPr id="17" name="Gerader Verbinder 16">
          <a:extLst xmlns:a="http://schemas.openxmlformats.org/drawingml/2006/main">
            <a:ext uri="{FF2B5EF4-FFF2-40B4-BE49-F238E27FC236}">
              <a16:creationId xmlns:a16="http://schemas.microsoft.com/office/drawing/2014/main" id="{AB54EE51-ACAC-4EF4-BFB2-EB0697903EB6}"/>
            </a:ext>
          </a:extLst>
        </cdr:cNvPr>
        <cdr:cNvCxnSpPr/>
      </cdr:nvCxnSpPr>
      <cdr:spPr>
        <a:xfrm xmlns:a="http://schemas.openxmlformats.org/drawingml/2006/main" flipH="1">
          <a:off x="1574112" y="502610"/>
          <a:ext cx="365125" cy="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0.53492</cdr:x>
      <cdr:y>0.24833</cdr:y>
    </cdr:from>
    <cdr:to>
      <cdr:x>0.59598</cdr:x>
      <cdr:y>0.29945</cdr:y>
    </cdr:to>
    <cdr:cxnSp macro="">
      <cdr:nvCxnSpPr>
        <cdr:cNvPr id="21" name="Gerader Verbinder 20">
          <a:extLst xmlns:a="http://schemas.openxmlformats.org/drawingml/2006/main">
            <a:ext uri="{FF2B5EF4-FFF2-40B4-BE49-F238E27FC236}">
              <a16:creationId xmlns:a16="http://schemas.microsoft.com/office/drawing/2014/main" id="{8FD85D29-E499-40E1-A2A6-5D4C4C937D26}"/>
            </a:ext>
          </a:extLst>
        </cdr:cNvPr>
        <cdr:cNvCxnSpPr/>
      </cdr:nvCxnSpPr>
      <cdr:spPr>
        <a:xfrm xmlns:a="http://schemas.openxmlformats.org/drawingml/2006/main" flipH="1">
          <a:off x="1418538" y="508960"/>
          <a:ext cx="161924" cy="10477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0.3151</cdr:x>
      <cdr:y>0.27622</cdr:y>
    </cdr:from>
    <cdr:to>
      <cdr:x>0.3779</cdr:x>
      <cdr:y>0.27622</cdr:y>
    </cdr:to>
    <cdr:cxnSp macro="">
      <cdr:nvCxnSpPr>
        <cdr:cNvPr id="2" name="Gerader Verbinder 1">
          <a:extLst xmlns:a="http://schemas.openxmlformats.org/drawingml/2006/main">
            <a:ext uri="{FF2B5EF4-FFF2-40B4-BE49-F238E27FC236}">
              <a16:creationId xmlns:a16="http://schemas.microsoft.com/office/drawing/2014/main" id="{3E9B8721-BF87-431B-8418-04DDB0F99C34}"/>
            </a:ext>
          </a:extLst>
        </cdr:cNvPr>
        <cdr:cNvCxnSpPr/>
      </cdr:nvCxnSpPr>
      <cdr:spPr>
        <a:xfrm xmlns:a="http://schemas.openxmlformats.org/drawingml/2006/main">
          <a:off x="812468" y="566110"/>
          <a:ext cx="161925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0.37236</cdr:x>
      <cdr:y>0.27389</cdr:y>
    </cdr:from>
    <cdr:to>
      <cdr:x>0.44255</cdr:x>
      <cdr:y>0.44817</cdr:y>
    </cdr:to>
    <cdr:cxnSp macro="">
      <cdr:nvCxnSpPr>
        <cdr:cNvPr id="5" name="Gerader Verbinder 4">
          <a:extLst xmlns:a="http://schemas.openxmlformats.org/drawingml/2006/main">
            <a:ext uri="{FF2B5EF4-FFF2-40B4-BE49-F238E27FC236}">
              <a16:creationId xmlns:a16="http://schemas.microsoft.com/office/drawing/2014/main" id="{1EFA847B-4216-4AD6-B630-AC599A4C15C8}"/>
            </a:ext>
          </a:extLst>
        </cdr:cNvPr>
        <cdr:cNvCxnSpPr/>
      </cdr:nvCxnSpPr>
      <cdr:spPr>
        <a:xfrm xmlns:a="http://schemas.openxmlformats.org/drawingml/2006/main">
          <a:off x="960106" y="561348"/>
          <a:ext cx="180975" cy="357187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0.25004</cdr:x>
      <cdr:y>0.24925</cdr:y>
    </cdr:from>
    <cdr:to>
      <cdr:x>0.33513</cdr:x>
      <cdr:y>0.24925</cdr:y>
    </cdr:to>
    <cdr:cxnSp macro="">
      <cdr:nvCxnSpPr>
        <cdr:cNvPr id="3" name="Gerader Verbinder 2">
          <a:extLst xmlns:a="http://schemas.openxmlformats.org/drawingml/2006/main">
            <a:ext uri="{FF2B5EF4-FFF2-40B4-BE49-F238E27FC236}">
              <a16:creationId xmlns:a16="http://schemas.microsoft.com/office/drawing/2014/main" id="{C9E5C589-21B7-4614-8DDA-1B144C1CAFD8}"/>
            </a:ext>
          </a:extLst>
        </cdr:cNvPr>
        <cdr:cNvCxnSpPr/>
      </cdr:nvCxnSpPr>
      <cdr:spPr>
        <a:xfrm xmlns:a="http://schemas.openxmlformats.org/drawingml/2006/main">
          <a:off x="663075" y="522825"/>
          <a:ext cx="22564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0.32779</cdr:x>
      <cdr:y>0.24691</cdr:y>
    </cdr:from>
    <cdr:to>
      <cdr:x>0.46865</cdr:x>
      <cdr:y>0.34043</cdr:y>
    </cdr:to>
    <cdr:cxnSp macro="">
      <cdr:nvCxnSpPr>
        <cdr:cNvPr id="7" name="Gerader Verbinder 6">
          <a:extLst xmlns:a="http://schemas.openxmlformats.org/drawingml/2006/main">
            <a:ext uri="{FF2B5EF4-FFF2-40B4-BE49-F238E27FC236}">
              <a16:creationId xmlns:a16="http://schemas.microsoft.com/office/drawing/2014/main" id="{16E0AF56-6332-40DD-A590-031592F53351}"/>
            </a:ext>
          </a:extLst>
        </cdr:cNvPr>
        <cdr:cNvCxnSpPr/>
      </cdr:nvCxnSpPr>
      <cdr:spPr>
        <a:xfrm xmlns:a="http://schemas.openxmlformats.org/drawingml/2006/main">
          <a:off x="869263" y="517922"/>
          <a:ext cx="373529" cy="19615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0.3168</cdr:x>
      <cdr:y>0.2578</cdr:y>
    </cdr:from>
    <cdr:to>
      <cdr:x>0.38196</cdr:x>
      <cdr:y>0.2578</cdr:y>
    </cdr:to>
    <cdr:cxnSp macro="">
      <cdr:nvCxnSpPr>
        <cdr:cNvPr id="4" name="Gerader Verbinder 3">
          <a:extLst xmlns:a="http://schemas.openxmlformats.org/drawingml/2006/main">
            <a:ext uri="{FF2B5EF4-FFF2-40B4-BE49-F238E27FC236}">
              <a16:creationId xmlns:a16="http://schemas.microsoft.com/office/drawing/2014/main" id="{16E0AF56-6332-40DD-A590-031592F53351}"/>
            </a:ext>
          </a:extLst>
        </cdr:cNvPr>
        <cdr:cNvCxnSpPr/>
      </cdr:nvCxnSpPr>
      <cdr:spPr>
        <a:xfrm xmlns:a="http://schemas.openxmlformats.org/drawingml/2006/main">
          <a:off x="840109" y="540753"/>
          <a:ext cx="172798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0.37793</cdr:x>
      <cdr:y>0.25585</cdr:y>
    </cdr:from>
    <cdr:to>
      <cdr:x>0.47191</cdr:x>
      <cdr:y>0.36231</cdr:y>
    </cdr:to>
    <cdr:cxnSp macro="">
      <cdr:nvCxnSpPr>
        <cdr:cNvPr id="6" name="Gerader Verbinder 5">
          <a:extLst xmlns:a="http://schemas.openxmlformats.org/drawingml/2006/main">
            <a:ext uri="{FF2B5EF4-FFF2-40B4-BE49-F238E27FC236}">
              <a16:creationId xmlns:a16="http://schemas.microsoft.com/office/drawing/2014/main" id="{DD35AD86-9ACA-475A-9E34-C8682CC85BB1}"/>
            </a:ext>
          </a:extLst>
        </cdr:cNvPr>
        <cdr:cNvCxnSpPr/>
      </cdr:nvCxnSpPr>
      <cdr:spPr>
        <a:xfrm xmlns:a="http://schemas.openxmlformats.org/drawingml/2006/main">
          <a:off x="1002227" y="536674"/>
          <a:ext cx="249219" cy="223312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1A008A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B8C0D-6E68-4BC9-BB94-6CDF7B281AB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F10B-CF09-4490-A600-7B28FC8074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91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8BD21F-0398-47C5-A092-41D809C59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965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343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272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162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443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527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648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015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08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143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857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135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622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340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933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6182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14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23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62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943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78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083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339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BD21F-0398-47C5-A092-41D809C59B0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6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221E7-E1D4-490E-86D6-CBC79118B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6AA432-D392-481C-8A8C-CC211BC5B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DB423B-C493-4BB2-8201-2D070FCD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012F33-8BEF-492C-931C-9EC79FA8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B52079-4785-4014-9836-232FC8B2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67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44A7C-B25B-4DF5-BCA6-E326922C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643394-79CB-4D62-85BA-46755AE74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B342FB-5912-4307-83CE-C699B9A1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6F6ACA-B7BA-47E0-8913-40C93590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4988A-05AA-4BD0-9B49-2FB51E0C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6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23A90C-BE54-49FA-A6F1-EB31E0AD1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9EC194-F7D3-44AF-BC98-8A5B50DAE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8D0593-0EAD-4223-83E5-9F4A4F35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67C91-819F-4161-93CC-FAD35CD6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A48583-EB8D-4585-A16D-C1BEC086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02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uer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1745257"/>
            <a:ext cx="12192000" cy="3898072"/>
          </a:xfrm>
          <a:prstGeom prst="rect">
            <a:avLst/>
          </a:prstGeom>
          <a:solidFill>
            <a:srgbClr val="F7F7F7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13" name="Text Box 2"/>
          <p:cNvSpPr txBox="1">
            <a:spLocks noChangeArrowheads="1"/>
          </p:cNvSpPr>
          <p:nvPr userDrawn="1"/>
        </p:nvSpPr>
        <p:spPr bwMode="auto">
          <a:xfrm>
            <a:off x="963084" y="6258549"/>
            <a:ext cx="1170516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Ins="0">
            <a:spAutoFit/>
          </a:bodyPr>
          <a:lstStyle/>
          <a:p>
            <a:pPr>
              <a:defRPr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Seite </a:t>
            </a:r>
            <a:fld id="{833C646B-AA2A-D444-9BF6-AC53274227E6}" type="slidenum">
              <a:rPr lang="de-DE" sz="1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‹Nr.›</a:t>
            </a:fld>
            <a:endParaRPr lang="de-DE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63084" y="946110"/>
            <a:ext cx="10363200" cy="477838"/>
          </a:xfrm>
          <a:prstGeom prst="rect">
            <a:avLst/>
          </a:prstGeom>
          <a:effectLst/>
        </p:spPr>
        <p:txBody>
          <a:bodyPr vert="horz"/>
          <a:lstStyle>
            <a:lvl1pPr marL="0" indent="0">
              <a:buNone/>
              <a:defRPr sz="3200" b="1" cap="all" baseline="0">
                <a:solidFill>
                  <a:srgbClr val="1F9EDA"/>
                </a:solidFill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de-DE" dirty="0"/>
              <a:t>MASTERTITEL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63084" y="505247"/>
            <a:ext cx="10363200" cy="477838"/>
          </a:xfrm>
          <a:prstGeom prst="rect">
            <a:avLst/>
          </a:prstGeom>
          <a:effectLst/>
        </p:spPr>
        <p:txBody>
          <a:bodyPr vert="horz"/>
          <a:lstStyle>
            <a:lvl1pPr marL="0" indent="0">
              <a:buNone/>
              <a:defRPr sz="3200" b="1" cap="all" baseline="0">
                <a:solidFill>
                  <a:srgbClr val="939395"/>
                </a:solidFill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de-DE" dirty="0"/>
              <a:t>MASTERTITELFORMAT</a:t>
            </a:r>
          </a:p>
        </p:txBody>
      </p:sp>
      <p:cxnSp>
        <p:nvCxnSpPr>
          <p:cNvPr id="3" name="Gerade Verbindung 2"/>
          <p:cNvCxnSpPr/>
          <p:nvPr userDrawn="1"/>
        </p:nvCxnSpPr>
        <p:spPr>
          <a:xfrm>
            <a:off x="0" y="1745257"/>
            <a:ext cx="12192000" cy="0"/>
          </a:xfrm>
          <a:prstGeom prst="line">
            <a:avLst/>
          </a:prstGeom>
          <a:ln w="12700">
            <a:solidFill>
              <a:srgbClr val="1F9EDA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0" y="5643329"/>
            <a:ext cx="12192000" cy="0"/>
          </a:xfrm>
          <a:prstGeom prst="line">
            <a:avLst/>
          </a:prstGeom>
          <a:ln w="12700">
            <a:solidFill>
              <a:srgbClr val="1F9EDA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5392550" y="6089272"/>
            <a:ext cx="489591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Ins="0">
            <a:spAutoFit/>
          </a:bodyPr>
          <a:lstStyle/>
          <a:p>
            <a:pPr algn="r"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AK Semesterticket</a:t>
            </a:r>
            <a:r>
              <a:rPr lang="de-DE" sz="16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Erlangen-Nürnberg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5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6F6E8-1D2D-49B6-958D-8B1371C1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53A457-BE75-4825-844B-9AC8EE40F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667A36-6CED-48B3-B474-A34104A3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F41F77-30E3-47B7-9602-B31A883D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E7A474-C0FC-4A5B-9D7D-60E8503B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7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703C-FA0D-4554-B874-A235F723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1CE1E8-A414-4FA3-95D3-3D73E1715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EE73E1-2346-4B50-92B9-88BB0D69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85D0B6-2C4D-446D-B3C8-0CC17648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7FB0C8-B887-49EE-8AB2-B1217B96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07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0C1ED-78D9-456B-95EA-90BCC598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3658CB-9BEE-4040-AACC-CE3FECFC4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E6B762-06B2-42A9-89AE-B74113C33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9835EF-2722-4361-9BD5-75C37BCC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8703C3-A5AA-486E-896F-48C46591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F4B504-BA46-44A0-8B44-3C9513D6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8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14F53-8B8C-4599-8B27-844EB06B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C33C2-E591-434F-8617-A0FB515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EBB920-D0D2-4C03-80B0-3CB39CF61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5D1CFC-F2F8-4104-9D40-7521A03BA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5624F7-7A06-4F91-BFBA-AB6C8D273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7419CD9-FDA0-41BB-AE16-0CD6690D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0DB38F-463C-48F7-BC3E-7C3C2822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B373D3-726A-4933-A337-E8316F64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28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CA8BA-B3DA-4B0F-88E8-C61AC3949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553B5A-7EB6-4EF2-A3AF-47BB1480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24773A-F54B-4319-9AE2-34879451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004BA-E157-445D-9617-74E84E05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6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0DB509-7030-436A-99DE-B1E3F333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8A2039-6F37-4398-85C2-4CA6C7EE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FFC55C-6096-4781-9E37-7362663A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84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B3137-9F52-4726-BFC5-44E7060C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A893E1-BFAC-4EC6-BFB5-D4878EE6C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46550D-142A-4296-8794-0DA168C2E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42321F-9481-4CB2-B4D5-8087E44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EF99E6-9B62-4B7C-B58A-21A44F6D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1F4579-E5C8-4F05-B08A-07031D87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90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E1E71-D5B2-419C-B494-698E9D9F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7D87FD-F233-4502-BC0D-595D263C7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E95E26-EF94-4DA0-87C3-72D66D572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72EEFF-4BBE-47FE-BE98-0AB78CF1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E5578F-A5E8-4AF0-A69B-074F4041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CEBBD9-1651-4A20-BABB-C5A3F818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7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E621B2F-8159-435B-863D-6BF2F405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2072E0-946E-4424-B175-5B8E70119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3EC6F4-8E81-4E36-8AAA-170A5CC7F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4333-F66E-4F77-958A-9C3048A2589A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8A52A0-A18B-4038-9284-5F129BA71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9B5531-5D43-49DA-8051-B71565A79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1055-DE7C-40D3-A7FE-86B8BFBF0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6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image" Target="../media/image2.jpg"/><Relationship Id="rId7" Type="http://schemas.openxmlformats.org/officeDocument/2006/relationships/chart" Target="../charts/chart2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image" Target="../media/image2.jpg"/><Relationship Id="rId7" Type="http://schemas.openxmlformats.org/officeDocument/2006/relationships/chart" Target="../charts/chart3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5.xml"/><Relationship Id="rId3" Type="http://schemas.openxmlformats.org/officeDocument/2006/relationships/image" Target="../media/image2.jpg"/><Relationship Id="rId7" Type="http://schemas.openxmlformats.org/officeDocument/2006/relationships/chart" Target="../charts/chart4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3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7.xml"/><Relationship Id="rId4" Type="http://schemas.openxmlformats.org/officeDocument/2006/relationships/chart" Target="../charts/char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auptorga@semesterticket.or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vcd.org/fileadmin/user_upload/Redaktion/Publikationsdatenbank/Bahn/VCD_Bahntest_2014-2015.pdf" TargetMode="External"/><Relationship Id="rId5" Type="http://schemas.openxmlformats.org/officeDocument/2006/relationships/hyperlink" Target="https://www.destatis.de/DE/Themen/Gesellschaft-Umwelt/Bildung-Forschung-Kultur/Hochschulen/Publikationen/Downloads-Hochschulen/studierende-hochschulen-vorb-2110410228004.pdf?__blob=publicationFile" TargetMode="External"/><Relationship Id="rId4" Type="http://schemas.openxmlformats.org/officeDocument/2006/relationships/hyperlink" Target="https://www.fau.de/fau/willkommen-an-der-fau/daten-und-fakten/#collapse_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2.jp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image" Target="../media/image2.jpg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6.xml"/><Relationship Id="rId11" Type="http://schemas.openxmlformats.org/officeDocument/2006/relationships/chart" Target="../charts/chart21.xml"/><Relationship Id="rId5" Type="http://schemas.openxmlformats.org/officeDocument/2006/relationships/chart" Target="../charts/chart15.xml"/><Relationship Id="rId10" Type="http://schemas.openxmlformats.org/officeDocument/2006/relationships/chart" Target="../charts/chart20.xml"/><Relationship Id="rId4" Type="http://schemas.openxmlformats.org/officeDocument/2006/relationships/chart" Target="../charts/chart14.xml"/><Relationship Id="rId9" Type="http://schemas.openxmlformats.org/officeDocument/2006/relationships/chart" Target="../charts/char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F0512A31-DADC-4A12-957C-A68103EE5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981" y="3718050"/>
            <a:ext cx="5946202" cy="838831"/>
          </a:xfrm>
        </p:spPr>
        <p:txBody>
          <a:bodyPr anchor="b">
            <a:normAutofit/>
          </a:bodyPr>
          <a:lstStyle/>
          <a:p>
            <a:pPr algn="r"/>
            <a:r>
              <a:rPr lang="de-DE" sz="1800" dirty="0">
                <a:solidFill>
                  <a:srgbClr val="000000"/>
                </a:solidFill>
              </a:rPr>
              <a:t>Version für Homepage, vorgestellt am 14.06.2022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9B7530-BE35-4686-A8EB-98CC0B581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709" y="4556883"/>
            <a:ext cx="6707331" cy="1514185"/>
          </a:xfrm>
        </p:spPr>
        <p:txBody>
          <a:bodyPr anchor="t">
            <a:normAutofit fontScale="90000"/>
          </a:bodyPr>
          <a:lstStyle/>
          <a:p>
            <a:pPr algn="r"/>
            <a:r>
              <a:rPr lang="de-DE" sz="4000" dirty="0">
                <a:solidFill>
                  <a:srgbClr val="000000"/>
                </a:solidFill>
              </a:rPr>
              <a:t>365 €-Ticket für Studierende</a:t>
            </a:r>
            <a:br>
              <a:rPr lang="de-DE" sz="4000" dirty="0">
                <a:solidFill>
                  <a:srgbClr val="000000"/>
                </a:solidFill>
              </a:rPr>
            </a:br>
            <a:r>
              <a:rPr lang="de-DE" sz="4000" dirty="0">
                <a:solidFill>
                  <a:srgbClr val="000000"/>
                </a:solidFill>
              </a:rPr>
              <a:t>Umfrage</a:t>
            </a:r>
            <a:br>
              <a:rPr lang="de-DE" sz="4000" dirty="0">
                <a:solidFill>
                  <a:srgbClr val="000000"/>
                </a:solidFill>
              </a:rPr>
            </a:br>
            <a:endParaRPr lang="de-DE" sz="4000" dirty="0">
              <a:solidFill>
                <a:srgbClr val="000000"/>
              </a:solidFill>
            </a:endParaRPr>
          </a:p>
        </p:txBody>
      </p:sp>
      <p:sp>
        <p:nvSpPr>
          <p:cNvPr id="33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DF3F52D3-6CA8-47E0-8B66-8DFC947DE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9865"/>
            <a:ext cx="3419450" cy="303951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DB13F2F-BFF2-B402-9AEA-3F52AE6FB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09" y="95250"/>
            <a:ext cx="2086983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StA Logo – AStA TH‑Nürnberg">
            <a:extLst>
              <a:ext uri="{FF2B5EF4-FFF2-40B4-BE49-F238E27FC236}">
                <a16:creationId xmlns:a16="http://schemas.microsoft.com/office/drawing/2014/main" id="{7DD9DC25-A764-B6FF-66EA-7AF7F14F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49" y="752219"/>
            <a:ext cx="2087395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ta Evangelische Hochschule Nürnberg - Home | Facebook">
            <a:extLst>
              <a:ext uri="{FF2B5EF4-FFF2-40B4-BE49-F238E27FC236}">
                <a16:creationId xmlns:a16="http://schemas.microsoft.com/office/drawing/2014/main" id="{2A5E416B-62D4-52B8-4594-675EBD1FB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734" y="1071786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chschule für Musik">
            <a:extLst>
              <a:ext uri="{FF2B5EF4-FFF2-40B4-BE49-F238E27FC236}">
                <a16:creationId xmlns:a16="http://schemas.microsoft.com/office/drawing/2014/main" id="{4D3AB3DD-A790-6C00-39F3-B4F426CCB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502" y="1859265"/>
            <a:ext cx="8858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65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Wohnraumfinanzierung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422119"/>
              </p:ext>
            </p:extLst>
          </p:nvPr>
        </p:nvGraphicFramePr>
        <p:xfrm>
          <a:off x="6293538" y="3538720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7992884"/>
              </p:ext>
            </p:extLst>
          </p:nvPr>
        </p:nvGraphicFramePr>
        <p:xfrm>
          <a:off x="8674432" y="3538720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86619"/>
              </p:ext>
            </p:extLst>
          </p:nvPr>
        </p:nvGraphicFramePr>
        <p:xfrm>
          <a:off x="6293537" y="1646634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588539"/>
              </p:ext>
            </p:extLst>
          </p:nvPr>
        </p:nvGraphicFramePr>
        <p:xfrm>
          <a:off x="8674432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1779017" y="5674115"/>
            <a:ext cx="3853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Fremdfinanziert</a:t>
            </a:r>
          </a:p>
          <a:p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Mindestens ein Teil Selbstfinanziert</a:t>
            </a:r>
          </a:p>
          <a:p>
            <a:r>
              <a:rPr lang="de-DE" sz="2000" dirty="0">
                <a:solidFill>
                  <a:srgbClr val="5B9BD5"/>
                </a:solidFill>
              </a:rPr>
              <a:t>Sonstige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248487"/>
              </p:ext>
            </p:extLst>
          </p:nvPr>
        </p:nvGraphicFramePr>
        <p:xfrm>
          <a:off x="1522984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5540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C99FC95D-8043-4932-BAA2-F8216A5404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4094727"/>
              </p:ext>
            </p:extLst>
          </p:nvPr>
        </p:nvGraphicFramePr>
        <p:xfrm>
          <a:off x="1882502" y="1651860"/>
          <a:ext cx="8918847" cy="404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platzhalter 1">
            <a:extLst>
              <a:ext uri="{FF2B5EF4-FFF2-40B4-BE49-F238E27FC236}">
                <a16:creationId xmlns:a16="http://schemas.microsoft.com/office/drawing/2014/main" id="{9561E493-1C13-4057-BC15-CFB9AB732A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3083" y="946110"/>
            <a:ext cx="10601387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maximaler Preis des Zusatztickets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AB30387-A5C8-4BF5-AAE7-44E349361BBF}"/>
              </a:ext>
            </a:extLst>
          </p:cNvPr>
          <p:cNvSpPr txBox="1"/>
          <p:nvPr/>
        </p:nvSpPr>
        <p:spPr>
          <a:xfrm>
            <a:off x="1931187" y="5920550"/>
            <a:ext cx="370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* Abzüglich der Personen, die mehr als 207 € angegeben haben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78442C8-0A7F-4AF7-BF45-20A3C115F23B}"/>
              </a:ext>
            </a:extLst>
          </p:cNvPr>
          <p:cNvSpPr/>
          <p:nvPr/>
        </p:nvSpPr>
        <p:spPr>
          <a:xfrm>
            <a:off x="4214407" y="2834049"/>
            <a:ext cx="2730273" cy="1676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Bei einem Preis des Zusatztickets von 100 € würden mind. 50 % ein Zusatzticket kaufen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90A5B0AD-3ABA-48DC-8176-C10F38968156}"/>
              </a:ext>
            </a:extLst>
          </p:cNvPr>
          <p:cNvSpPr/>
          <p:nvPr/>
        </p:nvSpPr>
        <p:spPr>
          <a:xfrm rot="11031520">
            <a:off x="6954589" y="3684161"/>
            <a:ext cx="364346" cy="30676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3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Zwei Ticketmodelle für 182,50€ Ticket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32427" y="586253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Solidarmodell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Optionales Modell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E250D69-7A21-BF91-69BB-6987BA441DA6}"/>
              </a:ext>
            </a:extLst>
          </p:cNvPr>
          <p:cNvSpPr txBox="1"/>
          <p:nvPr/>
        </p:nvSpPr>
        <p:spPr>
          <a:xfrm>
            <a:off x="6586756" y="2688848"/>
            <a:ext cx="4489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>
                    <a:lumMod val="50000"/>
                  </a:schemeClr>
                </a:solidFill>
              </a:rPr>
              <a:t>Ersatz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> des aktuellen Modells durch halbjähriges 182,50€</a:t>
            </a:r>
          </a:p>
          <a:p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>Semesterticket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8A95E61-3EE2-DB24-EAF5-FF53CE9311CF}"/>
              </a:ext>
            </a:extLst>
          </p:cNvPr>
          <p:cNvSpPr txBox="1"/>
          <p:nvPr/>
        </p:nvSpPr>
        <p:spPr>
          <a:xfrm>
            <a:off x="1115484" y="2688848"/>
            <a:ext cx="4489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/>
                </a:solidFill>
              </a:rPr>
              <a:t>Beibehaltung</a:t>
            </a:r>
            <a:r>
              <a:rPr lang="de-DE" sz="2800" dirty="0">
                <a:solidFill>
                  <a:schemeClr val="accent1"/>
                </a:solidFill>
              </a:rPr>
              <a:t> aktuelles Zwei-Komponenten Modell und Reduzierung Preis im Zusatzticket</a:t>
            </a:r>
            <a:endParaRPr lang="de-DE" sz="2800" dirty="0"/>
          </a:p>
          <a:p>
            <a:endParaRPr lang="de-DE" sz="2800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5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/>
              <a:t>ALLe</a:t>
            </a:r>
            <a:r>
              <a:rPr lang="de-DE" dirty="0"/>
              <a:t> Studierenden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Bevorzugtes Preismodell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/>
        </p:nvGraphicFramePr>
        <p:xfrm>
          <a:off x="6293538" y="3538720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/>
        </p:nvGraphicFramePr>
        <p:xfrm>
          <a:off x="8674432" y="3538720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/>
        </p:nvGraphicFramePr>
        <p:xfrm>
          <a:off x="6293537" y="1646634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/>
        </p:nvGraphicFramePr>
        <p:xfrm>
          <a:off x="8674432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32427" y="586253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Solidarmodell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Optionales Modell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/>
        </p:nvGraphicFramePr>
        <p:xfrm>
          <a:off x="1522984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84553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Vor-Semesterticket Vs. Zukunft-Studierende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Bevorzugtes Preismodell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32427" y="586253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Solidarmodell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Optionales Modell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981893"/>
              </p:ext>
            </p:extLst>
          </p:nvPr>
        </p:nvGraphicFramePr>
        <p:xfrm>
          <a:off x="1532128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61E6ACE7-09D0-7B8E-D688-99C44FC3E4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2332696"/>
              </p:ext>
            </p:extLst>
          </p:nvPr>
        </p:nvGraphicFramePr>
        <p:xfrm>
          <a:off x="6580632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632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Erlangen Vs. Nürnberg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Bevorzugtes Preismodell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32427" y="586253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Solidarmodell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Optionales Modell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1826632"/>
              </p:ext>
            </p:extLst>
          </p:nvPr>
        </p:nvGraphicFramePr>
        <p:xfrm>
          <a:off x="1532128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61E6ACE7-09D0-7B8E-D688-99C44FC3E4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037874"/>
              </p:ext>
            </p:extLst>
          </p:nvPr>
        </p:nvGraphicFramePr>
        <p:xfrm>
          <a:off x="6580632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881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Corona-Studis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Bevorzugtes Preismodell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32427" y="586253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Solidarmodell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Optionales Modell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626887"/>
              </p:ext>
            </p:extLst>
          </p:nvPr>
        </p:nvGraphicFramePr>
        <p:xfrm>
          <a:off x="1532128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988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3" y="946110"/>
            <a:ext cx="10601387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ÖPNV Verhalten ohne Basiskarte aber mit 365 €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927241"/>
              </p:ext>
            </p:extLst>
          </p:nvPr>
        </p:nvGraphicFramePr>
        <p:xfrm>
          <a:off x="6293538" y="3538721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37588"/>
              </p:ext>
            </p:extLst>
          </p:nvPr>
        </p:nvGraphicFramePr>
        <p:xfrm>
          <a:off x="8674432" y="3538721"/>
          <a:ext cx="2651850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059170"/>
              </p:ext>
            </p:extLst>
          </p:nvPr>
        </p:nvGraphicFramePr>
        <p:xfrm>
          <a:off x="6293538" y="1646635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439768"/>
              </p:ext>
            </p:extLst>
          </p:nvPr>
        </p:nvGraphicFramePr>
        <p:xfrm>
          <a:off x="8674432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1923246" y="5643551"/>
            <a:ext cx="326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Weniger ÖPNV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Genauso häufig ÖPNV</a:t>
            </a:r>
          </a:p>
          <a:p>
            <a:r>
              <a:rPr lang="de-DE" dirty="0">
                <a:solidFill>
                  <a:srgbClr val="834CE6"/>
                </a:solidFill>
              </a:rPr>
              <a:t>Mehr ÖPNV</a:t>
            </a:r>
          </a:p>
          <a:p>
            <a:r>
              <a:rPr lang="de-DE" dirty="0">
                <a:solidFill>
                  <a:srgbClr val="1A008A"/>
                </a:solidFill>
              </a:rPr>
              <a:t>Weiß nicht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98480"/>
              </p:ext>
            </p:extLst>
          </p:nvPr>
        </p:nvGraphicFramePr>
        <p:xfrm>
          <a:off x="1522984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690719AD-F6C9-4EB3-A104-DED9DAB58D7B}"/>
              </a:ext>
            </a:extLst>
          </p:cNvPr>
          <p:cNvCxnSpPr>
            <a:cxnSpLocks/>
          </p:cNvCxnSpPr>
          <p:nvPr/>
        </p:nvCxnSpPr>
        <p:spPr>
          <a:xfrm>
            <a:off x="8017669" y="2229224"/>
            <a:ext cx="176072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B54EE51-ACAC-4EF4-BFB2-EB0697903EB6}"/>
              </a:ext>
            </a:extLst>
          </p:cNvPr>
          <p:cNvCxnSpPr/>
          <p:nvPr/>
        </p:nvCxnSpPr>
        <p:spPr>
          <a:xfrm flipV="1">
            <a:off x="7758676" y="2229224"/>
            <a:ext cx="274917" cy="6574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6A6C2C2-A908-4C5E-BD6B-DE98AC0E0020}"/>
              </a:ext>
            </a:extLst>
          </p:cNvPr>
          <p:cNvCxnSpPr>
            <a:cxnSpLocks/>
          </p:cNvCxnSpPr>
          <p:nvPr/>
        </p:nvCxnSpPr>
        <p:spPr>
          <a:xfrm>
            <a:off x="10352420" y="2200571"/>
            <a:ext cx="26514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2E27967-1E08-4679-B452-B4783509FDAC}"/>
              </a:ext>
            </a:extLst>
          </p:cNvPr>
          <p:cNvCxnSpPr>
            <a:cxnSpLocks/>
          </p:cNvCxnSpPr>
          <p:nvPr/>
        </p:nvCxnSpPr>
        <p:spPr>
          <a:xfrm flipV="1">
            <a:off x="10087277" y="2200571"/>
            <a:ext cx="286525" cy="943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34E709D-94C8-4C75-91B1-73B7A829FCFE}"/>
              </a:ext>
            </a:extLst>
          </p:cNvPr>
          <p:cNvSpPr txBox="1"/>
          <p:nvPr/>
        </p:nvSpPr>
        <p:spPr>
          <a:xfrm>
            <a:off x="-1247" y="4743758"/>
            <a:ext cx="2137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/>
              <a:t>*aus technischen Gründen mussten 420 englischsprachige Antworten unberücksichtigt bleiben</a:t>
            </a:r>
          </a:p>
        </p:txBody>
      </p:sp>
    </p:spTree>
    <p:extLst>
      <p:ext uri="{BB962C8B-B14F-4D97-AF65-F5344CB8AC3E}">
        <p14:creationId xmlns:p14="http://schemas.microsoft.com/office/powerpoint/2010/main" val="246813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645442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Potential Kaufquote Zusatzticket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8070998" y="2142745"/>
            <a:ext cx="35375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Würde es unabhängig vom Preis kaufen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Würde es dann auf jeden Fall kaufen</a:t>
            </a:r>
          </a:p>
          <a:p>
            <a:r>
              <a:rPr lang="de-DE" sz="2200" dirty="0">
                <a:solidFill>
                  <a:srgbClr val="834CE6"/>
                </a:solidFill>
              </a:rPr>
              <a:t>Würde es dann eher kaufen</a:t>
            </a:r>
          </a:p>
          <a:p>
            <a:r>
              <a:rPr lang="de-DE" sz="2200" dirty="0">
                <a:solidFill>
                  <a:srgbClr val="1A008A"/>
                </a:solidFill>
              </a:rPr>
              <a:t>Würde es trotzdem eher nicht kaufen</a:t>
            </a:r>
          </a:p>
          <a:p>
            <a:r>
              <a:rPr lang="de-DE" sz="2200" dirty="0"/>
              <a:t>Würde es trotzdem auf keinen Fall kaufen</a:t>
            </a:r>
          </a:p>
          <a:p>
            <a:endParaRPr lang="de-DE" sz="2200" dirty="0">
              <a:solidFill>
                <a:srgbClr val="A5A5A5"/>
              </a:solidFill>
            </a:endParaRPr>
          </a:p>
        </p:txBody>
      </p:sp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1F236064-0C7F-4654-96C8-B9965DCB3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792450"/>
              </p:ext>
            </p:extLst>
          </p:nvPr>
        </p:nvGraphicFramePr>
        <p:xfrm>
          <a:off x="583476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DDEFDE9B-4B0A-4828-960F-91DAE4333D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976840"/>
              </p:ext>
            </p:extLst>
          </p:nvPr>
        </p:nvGraphicFramePr>
        <p:xfrm>
          <a:off x="4414239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96462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Verbesserungsvorschläge Top 3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580116" y="6028272"/>
            <a:ext cx="4075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rgbClr val="4472C4"/>
                </a:solidFill>
              </a:rPr>
              <a:t>Gesamt (12540)</a:t>
            </a:r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70DB28C5-7992-4A88-8B69-530D5649D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2603166"/>
              </p:ext>
            </p:extLst>
          </p:nvPr>
        </p:nvGraphicFramePr>
        <p:xfrm>
          <a:off x="350873" y="1786646"/>
          <a:ext cx="11631515" cy="389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668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Stichprobe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963084" y="524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8408967"/>
              </p:ext>
            </p:extLst>
          </p:nvPr>
        </p:nvGraphicFramePr>
        <p:xfrm>
          <a:off x="811313" y="1864811"/>
          <a:ext cx="2578432" cy="36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8286006"/>
              </p:ext>
            </p:extLst>
          </p:nvPr>
        </p:nvGraphicFramePr>
        <p:xfrm>
          <a:off x="3432353" y="1864811"/>
          <a:ext cx="2578432" cy="36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6444813"/>
              </p:ext>
            </p:extLst>
          </p:nvPr>
        </p:nvGraphicFramePr>
        <p:xfrm>
          <a:off x="6053393" y="1864811"/>
          <a:ext cx="2578432" cy="36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39744"/>
              </p:ext>
            </p:extLst>
          </p:nvPr>
        </p:nvGraphicFramePr>
        <p:xfrm>
          <a:off x="8674432" y="1864811"/>
          <a:ext cx="2578432" cy="36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00529" y="585899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Teilgenommen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Nicht teilgenommen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9FB7458-A171-42F9-A96D-68172A1C2B98}"/>
              </a:ext>
            </a:extLst>
          </p:cNvPr>
          <p:cNvSpPr txBox="1"/>
          <p:nvPr/>
        </p:nvSpPr>
        <p:spPr>
          <a:xfrm>
            <a:off x="4187116" y="5252329"/>
            <a:ext cx="364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595959"/>
                </a:solidFill>
              </a:rPr>
              <a:t>Anzahl Studierenden: [1], [2], [3], [4]</a:t>
            </a:r>
          </a:p>
        </p:txBody>
      </p:sp>
    </p:spTree>
    <p:extLst>
      <p:ext uri="{BB962C8B-B14F-4D97-AF65-F5344CB8AC3E}">
        <p14:creationId xmlns:p14="http://schemas.microsoft.com/office/powerpoint/2010/main" val="144791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Kontaktdaten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Arbeitskreise der Studierendenvertretungen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BA0CF88-74BD-4571-9D99-232E26A26C57}"/>
              </a:ext>
            </a:extLst>
          </p:cNvPr>
          <p:cNvSpPr txBox="1"/>
          <p:nvPr/>
        </p:nvSpPr>
        <p:spPr>
          <a:xfrm>
            <a:off x="4091743" y="2069263"/>
            <a:ext cx="7867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AK Semesterticket Erlangen-Nürnberg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Mailadresse: </a:t>
            </a:r>
            <a:r>
              <a:rPr lang="de-DE" sz="2000" dirty="0">
                <a:hlinkClick r:id="rId3"/>
              </a:rPr>
              <a:t>hauptorga@semesterticket.org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Anschrift: AK Semesterticket Erlangen-Nürnberg</a:t>
            </a:r>
            <a:br>
              <a:rPr lang="de-DE" sz="2000" dirty="0"/>
            </a:br>
            <a:r>
              <a:rPr lang="de-DE" sz="2000" dirty="0"/>
              <a:t>c/o Studierendenvertretung FAU Turnstraße 7 91054 Erlangen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© Paulus Guter</a:t>
            </a:r>
          </a:p>
          <a:p>
            <a:endParaRPr lang="de-DE" sz="2000" dirty="0"/>
          </a:p>
        </p:txBody>
      </p:sp>
      <p:pic>
        <p:nvPicPr>
          <p:cNvPr id="9" name="Grafik 8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98937405-B829-40EE-BF83-EB9DDA8F12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4" y="1916564"/>
            <a:ext cx="2178690" cy="1936613"/>
          </a:xfrm>
          <a:prstGeom prst="rect">
            <a:avLst/>
          </a:prstGeom>
        </p:spPr>
      </p:pic>
      <p:pic>
        <p:nvPicPr>
          <p:cNvPr id="10" name="Grafik 9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87B1BEA7-F660-4ACE-8141-9F5916330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Quellen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5F92DD3-65B8-4BE1-AC3C-FFF32DAC3580}"/>
              </a:ext>
            </a:extLst>
          </p:cNvPr>
          <p:cNvSpPr txBox="1"/>
          <p:nvPr/>
        </p:nvSpPr>
        <p:spPr>
          <a:xfrm>
            <a:off x="366712" y="1800225"/>
            <a:ext cx="116919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[1]: </a:t>
            </a:r>
            <a:r>
              <a:rPr lang="de-DE" sz="1800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hlinkClick r:id="rId4"/>
              </a:rPr>
              <a:t>https://www.fau.de/fau/willkommen-an-der-fau/daten-und-fakten/#collapse_1</a:t>
            </a:r>
            <a:endParaRPr lang="de-DE" sz="1800" dirty="0">
              <a:solidFill>
                <a:srgbClr val="000000"/>
              </a:solidFill>
              <a:effectLst/>
              <a:latin typeface="Liberation Serif" panose="02020603050405020304" pitchFamily="18" charset="0"/>
            </a:endParaRPr>
          </a:p>
          <a:p>
            <a:r>
              <a:rPr lang="de-DE" dirty="0"/>
              <a:t>[2]: </a:t>
            </a:r>
            <a:r>
              <a:rPr lang="de-DE" sz="1800" dirty="0">
                <a:solidFill>
                  <a:srgbClr val="000000"/>
                </a:solidFill>
                <a:effectLst/>
                <a:latin typeface="Liberation Serif" panose="02020603050405020304" pitchFamily="18" charset="0"/>
              </a:rPr>
              <a:t>https://www.th-nuernberg.de/hochschule-region/organisation-und-struktur/geschichte-facts-figures/hochschule-in-zahlen/</a:t>
            </a:r>
            <a:endParaRPr lang="de-DE" dirty="0"/>
          </a:p>
          <a:p>
            <a:r>
              <a:rPr lang="de-DE" dirty="0"/>
              <a:t>[3]: </a:t>
            </a:r>
            <a:r>
              <a:rPr lang="de-DE" sz="1800" dirty="0">
                <a:solidFill>
                  <a:srgbClr val="000000"/>
                </a:solidFill>
                <a:effectLst/>
                <a:latin typeface="Liberation Serif" panose="02020603050405020304" pitchFamily="18" charset="0"/>
              </a:rPr>
              <a:t>https://www.destatis.de/DE/Themen/Gesellschaft-Umwelt/Bildung-Forschung-Kultur/Hochschulen/Publikationen/Downloads-Hochschulen/studierende-hochschulen-vorb-2110410228004.pdf?__blob=publicationFile</a:t>
            </a:r>
            <a:endParaRPr lang="de-DE" dirty="0"/>
          </a:p>
          <a:p>
            <a:r>
              <a:rPr lang="de-DE" dirty="0"/>
              <a:t>[4]: </a:t>
            </a:r>
            <a:r>
              <a:rPr lang="de-DE" sz="1800" dirty="0">
                <a:solidFill>
                  <a:srgbClr val="000000"/>
                </a:solidFill>
                <a:effectLst/>
                <a:latin typeface="Liberation Serif" panose="02020603050405020304" pitchFamily="18" charset="0"/>
                <a:hlinkClick r:id="rId5"/>
              </a:rPr>
              <a:t>https://www.destatis.de/DE/Themen/Gesellschaft-Umwelt/Bildung-Forschung-Kultur/Hochschulen/Publikationen/Downloads-Hochschulen/studierende-hochschulen-vorb-2110410228004.pdf?__blob=publicationFile</a:t>
            </a:r>
            <a:endParaRPr lang="de-DE" sz="1800" dirty="0">
              <a:solidFill>
                <a:srgbClr val="000000"/>
              </a:solidFill>
              <a:effectLst/>
              <a:latin typeface="Liberation Serif" panose="02020603050405020304" pitchFamily="18" charset="0"/>
            </a:endParaRPr>
          </a:p>
          <a:p>
            <a:r>
              <a:rPr lang="de-DE" dirty="0"/>
              <a:t>[5], [6]: VGN</a:t>
            </a:r>
          </a:p>
          <a:p>
            <a:r>
              <a:rPr lang="de-DE" dirty="0"/>
              <a:t>[7]: </a:t>
            </a:r>
            <a:r>
              <a:rPr lang="de-DE" dirty="0">
                <a:hlinkClick r:id="rId6"/>
              </a:rPr>
              <a:t>https://www.vcd.org/fileadmin/user_upload/Redaktion/Publikationsdatenbank/Bahn/VCD_Bahntest_2014-2015.pdf</a:t>
            </a:r>
            <a:endParaRPr lang="de-DE" dirty="0"/>
          </a:p>
          <a:p>
            <a:r>
              <a:rPr lang="de-DE" dirty="0"/>
              <a:t>[8]: https://www.dzhw.eu/pdf/sozialerhebung/21/Soz21_hauptbericht_barrierefrei.pdf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377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Vergleich VCD </a:t>
            </a:r>
            <a:r>
              <a:rPr lang="de-DE" dirty="0" err="1">
                <a:solidFill>
                  <a:srgbClr val="FF0000"/>
                </a:solidFill>
              </a:rPr>
              <a:t>umfrage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Backup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BF895B0B-7036-491F-899E-1D064DCE4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61850"/>
              </p:ext>
            </p:extLst>
          </p:nvPr>
        </p:nvGraphicFramePr>
        <p:xfrm>
          <a:off x="1149531" y="1793966"/>
          <a:ext cx="8264436" cy="3886985"/>
        </p:xfrm>
        <a:graphic>
          <a:graphicData uri="http://schemas.openxmlformats.org/drawingml/2006/table">
            <a:tbl>
              <a:tblPr/>
              <a:tblGrid>
                <a:gridCol w="997965">
                  <a:extLst>
                    <a:ext uri="{9D8B030D-6E8A-4147-A177-3AD203B41FA5}">
                      <a16:colId xmlns:a16="http://schemas.microsoft.com/office/drawing/2014/main" val="578475988"/>
                    </a:ext>
                  </a:extLst>
                </a:gridCol>
                <a:gridCol w="703471">
                  <a:extLst>
                    <a:ext uri="{9D8B030D-6E8A-4147-A177-3AD203B41FA5}">
                      <a16:colId xmlns:a16="http://schemas.microsoft.com/office/drawing/2014/main" val="2833227679"/>
                    </a:ext>
                  </a:extLst>
                </a:gridCol>
                <a:gridCol w="862380">
                  <a:extLst>
                    <a:ext uri="{9D8B030D-6E8A-4147-A177-3AD203B41FA5}">
                      <a16:colId xmlns:a16="http://schemas.microsoft.com/office/drawing/2014/main" val="3855392478"/>
                    </a:ext>
                  </a:extLst>
                </a:gridCol>
                <a:gridCol w="966057">
                  <a:extLst>
                    <a:ext uri="{9D8B030D-6E8A-4147-A177-3AD203B41FA5}">
                      <a16:colId xmlns:a16="http://schemas.microsoft.com/office/drawing/2014/main" val="2969747960"/>
                    </a:ext>
                  </a:extLst>
                </a:gridCol>
                <a:gridCol w="966057">
                  <a:extLst>
                    <a:ext uri="{9D8B030D-6E8A-4147-A177-3AD203B41FA5}">
                      <a16:colId xmlns:a16="http://schemas.microsoft.com/office/drawing/2014/main" val="1012911541"/>
                    </a:ext>
                  </a:extLst>
                </a:gridCol>
                <a:gridCol w="745021">
                  <a:extLst>
                    <a:ext uri="{9D8B030D-6E8A-4147-A177-3AD203B41FA5}">
                      <a16:colId xmlns:a16="http://schemas.microsoft.com/office/drawing/2014/main" val="2215292430"/>
                    </a:ext>
                  </a:extLst>
                </a:gridCol>
                <a:gridCol w="745021">
                  <a:extLst>
                    <a:ext uri="{9D8B030D-6E8A-4147-A177-3AD203B41FA5}">
                      <a16:colId xmlns:a16="http://schemas.microsoft.com/office/drawing/2014/main" val="3302751128"/>
                    </a:ext>
                  </a:extLst>
                </a:gridCol>
                <a:gridCol w="759488">
                  <a:extLst>
                    <a:ext uri="{9D8B030D-6E8A-4147-A177-3AD203B41FA5}">
                      <a16:colId xmlns:a16="http://schemas.microsoft.com/office/drawing/2014/main" val="3050871118"/>
                    </a:ext>
                  </a:extLst>
                </a:gridCol>
                <a:gridCol w="759488">
                  <a:extLst>
                    <a:ext uri="{9D8B030D-6E8A-4147-A177-3AD203B41FA5}">
                      <a16:colId xmlns:a16="http://schemas.microsoft.com/office/drawing/2014/main" val="1650051457"/>
                    </a:ext>
                  </a:extLst>
                </a:gridCol>
                <a:gridCol w="759488">
                  <a:extLst>
                    <a:ext uri="{9D8B030D-6E8A-4147-A177-3AD203B41FA5}">
                      <a16:colId xmlns:a16="http://schemas.microsoft.com/office/drawing/2014/main" val="1049847633"/>
                    </a:ext>
                  </a:extLst>
                </a:gridCol>
              </a:tblGrid>
              <a:tr h="11067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Hochschule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Erreichbarkeit von Orten und Zielen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Kosten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Zuverlässigkeit/Pünktlichkeit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Fahrtdauer (Tür zu Tür)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Flexiblität der Nutzung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Bequemlichkeit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Umweltfreundlichkeit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Privatsphäre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Sicherheit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997667"/>
                  </a:ext>
                </a:extLst>
              </a:tr>
              <a:tr h="11067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Bundesweite Umfrage (VCD, Quelle: Statista)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65,6%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43,1%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42,8%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41,8%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31,4%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12,8%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637956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Gesamt (13212)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648961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FAU (10431)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7559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THN (2347)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782698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EvHN (349)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727595"/>
                  </a:ext>
                </a:extLst>
              </a:tr>
              <a:tr h="19790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HfM (85)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92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624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Verbesserungsvorschläge Top 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Backup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EA5C80F-6128-4DCC-A435-B208425FB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71455"/>
              </p:ext>
            </p:extLst>
          </p:nvPr>
        </p:nvGraphicFramePr>
        <p:xfrm>
          <a:off x="776177" y="1864811"/>
          <a:ext cx="10175358" cy="3642853"/>
        </p:xfrm>
        <a:graphic>
          <a:graphicData uri="http://schemas.openxmlformats.org/drawingml/2006/table">
            <a:tbl>
              <a:tblPr/>
              <a:tblGrid>
                <a:gridCol w="1343442">
                  <a:extLst>
                    <a:ext uri="{9D8B030D-6E8A-4147-A177-3AD203B41FA5}">
                      <a16:colId xmlns:a16="http://schemas.microsoft.com/office/drawing/2014/main" val="1720006552"/>
                    </a:ext>
                  </a:extLst>
                </a:gridCol>
                <a:gridCol w="963625">
                  <a:extLst>
                    <a:ext uri="{9D8B030D-6E8A-4147-A177-3AD203B41FA5}">
                      <a16:colId xmlns:a16="http://schemas.microsoft.com/office/drawing/2014/main" val="2533296738"/>
                    </a:ext>
                  </a:extLst>
                </a:gridCol>
                <a:gridCol w="1169561">
                  <a:extLst>
                    <a:ext uri="{9D8B030D-6E8A-4147-A177-3AD203B41FA5}">
                      <a16:colId xmlns:a16="http://schemas.microsoft.com/office/drawing/2014/main" val="2285653832"/>
                    </a:ext>
                  </a:extLst>
                </a:gridCol>
                <a:gridCol w="1309442">
                  <a:extLst>
                    <a:ext uri="{9D8B030D-6E8A-4147-A177-3AD203B41FA5}">
                      <a16:colId xmlns:a16="http://schemas.microsoft.com/office/drawing/2014/main" val="1814654021"/>
                    </a:ext>
                  </a:extLst>
                </a:gridCol>
                <a:gridCol w="1309442">
                  <a:extLst>
                    <a:ext uri="{9D8B030D-6E8A-4147-A177-3AD203B41FA5}">
                      <a16:colId xmlns:a16="http://schemas.microsoft.com/office/drawing/2014/main" val="3854001930"/>
                    </a:ext>
                  </a:extLst>
                </a:gridCol>
                <a:gridCol w="1010252">
                  <a:extLst>
                    <a:ext uri="{9D8B030D-6E8A-4147-A177-3AD203B41FA5}">
                      <a16:colId xmlns:a16="http://schemas.microsoft.com/office/drawing/2014/main" val="884209171"/>
                    </a:ext>
                  </a:extLst>
                </a:gridCol>
                <a:gridCol w="1010232">
                  <a:extLst>
                    <a:ext uri="{9D8B030D-6E8A-4147-A177-3AD203B41FA5}">
                      <a16:colId xmlns:a16="http://schemas.microsoft.com/office/drawing/2014/main" val="1017630173"/>
                    </a:ext>
                  </a:extLst>
                </a:gridCol>
                <a:gridCol w="1029681">
                  <a:extLst>
                    <a:ext uri="{9D8B030D-6E8A-4147-A177-3AD203B41FA5}">
                      <a16:colId xmlns:a16="http://schemas.microsoft.com/office/drawing/2014/main" val="3584462079"/>
                    </a:ext>
                  </a:extLst>
                </a:gridCol>
                <a:gridCol w="1029681">
                  <a:extLst>
                    <a:ext uri="{9D8B030D-6E8A-4147-A177-3AD203B41FA5}">
                      <a16:colId xmlns:a16="http://schemas.microsoft.com/office/drawing/2014/main" val="2793878551"/>
                    </a:ext>
                  </a:extLst>
                </a:gridCol>
              </a:tblGrid>
              <a:tr h="75257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Hochschule 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tgl. 18h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Fr 17h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Radmittnahme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weitere Person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Haustier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Vag-Rad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E-Scooter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Ausland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176"/>
                  </a:ext>
                </a:extLst>
              </a:tr>
              <a:tr h="6913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Gesamt (12540)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268879"/>
                  </a:ext>
                </a:extLst>
              </a:tr>
              <a:tr h="40809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FAU (9926)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864782"/>
                  </a:ext>
                </a:extLst>
              </a:tr>
              <a:tr h="6913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THN (2209)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27301"/>
                  </a:ext>
                </a:extLst>
              </a:tr>
              <a:tr h="6913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EvHN (324)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497977"/>
                  </a:ext>
                </a:extLst>
              </a:tr>
              <a:tr h="40809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HfM (81)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28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122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Max. Preis Perzentile Zusatzticket (ohne </a:t>
            </a:r>
            <a:r>
              <a:rPr lang="de-DE" dirty="0" err="1">
                <a:solidFill>
                  <a:srgbClr val="FF0000"/>
                </a:solidFill>
              </a:rPr>
              <a:t>Seti</a:t>
            </a:r>
            <a:r>
              <a:rPr lang="de-DE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Backup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ABB2018-F3F4-428D-8F69-A5DE7497C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0609"/>
              </p:ext>
            </p:extLst>
          </p:nvPr>
        </p:nvGraphicFramePr>
        <p:xfrm>
          <a:off x="963085" y="2211572"/>
          <a:ext cx="9730089" cy="3189768"/>
        </p:xfrm>
        <a:graphic>
          <a:graphicData uri="http://schemas.openxmlformats.org/drawingml/2006/table">
            <a:tbl>
              <a:tblPr/>
              <a:tblGrid>
                <a:gridCol w="1420209">
                  <a:extLst>
                    <a:ext uri="{9D8B030D-6E8A-4147-A177-3AD203B41FA5}">
                      <a16:colId xmlns:a16="http://schemas.microsoft.com/office/drawing/2014/main" val="815516080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638455012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2968482410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1793899475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1497802663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3377764290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2106110520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876177068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2397696843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504908667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1738930197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2679732903"/>
                    </a:ext>
                  </a:extLst>
                </a:gridCol>
                <a:gridCol w="692490">
                  <a:extLst>
                    <a:ext uri="{9D8B030D-6E8A-4147-A177-3AD203B41FA5}">
                      <a16:colId xmlns:a16="http://schemas.microsoft.com/office/drawing/2014/main" val="1683826989"/>
                    </a:ext>
                  </a:extLst>
                </a:gridCol>
              </a:tblGrid>
              <a:tr h="68954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>
                          <a:effectLst/>
                        </a:rPr>
                        <a:t> </a:t>
                      </a: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99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95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90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80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60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691454"/>
                  </a:ext>
                </a:extLst>
              </a:tr>
              <a:tr h="35717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Gesamt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75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460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30392"/>
                  </a:ext>
                </a:extLst>
              </a:tr>
              <a:tr h="35717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FAU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460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114651"/>
                  </a:ext>
                </a:extLst>
              </a:tr>
              <a:tr h="35717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THN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25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80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170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400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15866"/>
                  </a:ext>
                </a:extLst>
              </a:tr>
              <a:tr h="7143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EvHN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9,70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25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80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103,50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139,50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182,10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220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341716"/>
                  </a:ext>
                </a:extLst>
              </a:tr>
              <a:tr h="7143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HfM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75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120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142,50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150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180</a:t>
                      </a:r>
                      <a:endParaRPr lang="de-DE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380</a:t>
                      </a:r>
                      <a:endParaRPr lang="de-DE" dirty="0">
                        <a:effectLst/>
                      </a:endParaRPr>
                    </a:p>
                  </a:txBody>
                  <a:tcPr marL="68390" marR="6839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31494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71B5B986-6057-4149-A10E-3E4C0477ECE8}"/>
              </a:ext>
            </a:extLst>
          </p:cNvPr>
          <p:cNvSpPr txBox="1"/>
          <p:nvPr/>
        </p:nvSpPr>
        <p:spPr>
          <a:xfrm>
            <a:off x="963084" y="1762125"/>
            <a:ext cx="945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Um … % Leute  zum Kauf des Zusatzticket zu bringen, muss der Preis wie folgt sein</a:t>
            </a:r>
          </a:p>
        </p:txBody>
      </p:sp>
    </p:spTree>
    <p:extLst>
      <p:ext uri="{BB962C8B-B14F-4D97-AF65-F5344CB8AC3E}">
        <p14:creationId xmlns:p14="http://schemas.microsoft.com/office/powerpoint/2010/main" val="260827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Studium vor der Pandemie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685604"/>
              </p:ext>
            </p:extLst>
          </p:nvPr>
        </p:nvGraphicFramePr>
        <p:xfrm>
          <a:off x="6293538" y="3586790"/>
          <a:ext cx="2651850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294697"/>
              </p:ext>
            </p:extLst>
          </p:nvPr>
        </p:nvGraphicFramePr>
        <p:xfrm>
          <a:off x="8674432" y="3586790"/>
          <a:ext cx="2578431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167424"/>
              </p:ext>
            </p:extLst>
          </p:nvPr>
        </p:nvGraphicFramePr>
        <p:xfrm>
          <a:off x="6293537" y="1646634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860129"/>
              </p:ext>
            </p:extLst>
          </p:nvPr>
        </p:nvGraphicFramePr>
        <p:xfrm>
          <a:off x="8674432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217925" y="5680951"/>
            <a:ext cx="4075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Hat vor der Pandemie studiert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Hat nach Beginn der Pandemie das Studium begonnen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276699"/>
              </p:ext>
            </p:extLst>
          </p:nvPr>
        </p:nvGraphicFramePr>
        <p:xfrm>
          <a:off x="1522984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1474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645442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Wohnort Vorlesungszeit unter Woche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535395" y="5680951"/>
            <a:ext cx="3017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Sonstige Wohnorte</a:t>
            </a:r>
          </a:p>
          <a:p>
            <a:r>
              <a:rPr lang="de-DE" sz="2200" dirty="0">
                <a:solidFill>
                  <a:srgbClr val="834CE6"/>
                </a:solidFill>
              </a:rPr>
              <a:t>Nürnberg</a:t>
            </a:r>
          </a:p>
          <a:p>
            <a:r>
              <a:rPr lang="de-DE" sz="2200" dirty="0">
                <a:solidFill>
                  <a:schemeClr val="accent1"/>
                </a:solidFill>
              </a:rPr>
              <a:t>Erlangen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1F14806A-7403-4E56-84C1-F5B1149B6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5922227"/>
              </p:ext>
            </p:extLst>
          </p:nvPr>
        </p:nvGraphicFramePr>
        <p:xfrm>
          <a:off x="1310742" y="1761820"/>
          <a:ext cx="9570516" cy="3919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864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645442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Zukaufquoten Zusatzticket (Momentaufnahme)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1871929" y="585899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Kauft das Zusatzticket bereits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Kauft Zusatzticket nicht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431105"/>
              </p:ext>
            </p:extLst>
          </p:nvPr>
        </p:nvGraphicFramePr>
        <p:xfrm>
          <a:off x="8303120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A7C6313-24E9-4DC9-BB8D-E138B88EA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5040899"/>
              </p:ext>
            </p:extLst>
          </p:nvPr>
        </p:nvGraphicFramePr>
        <p:xfrm>
          <a:off x="525358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431D89AD-2AC1-4E7B-AF66-674CACEF64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542619"/>
              </p:ext>
            </p:extLst>
          </p:nvPr>
        </p:nvGraphicFramePr>
        <p:xfrm>
          <a:off x="4414239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feld 17">
            <a:extLst>
              <a:ext uri="{FF2B5EF4-FFF2-40B4-BE49-F238E27FC236}">
                <a16:creationId xmlns:a16="http://schemas.microsoft.com/office/drawing/2014/main" id="{E1C9DFF3-CBF7-419F-89FB-9FD7271BD578}"/>
              </a:ext>
            </a:extLst>
          </p:cNvPr>
          <p:cNvSpPr txBox="1"/>
          <p:nvPr/>
        </p:nvSpPr>
        <p:spPr>
          <a:xfrm>
            <a:off x="3061808" y="5251290"/>
            <a:ext cx="353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595959"/>
                </a:solidFill>
              </a:rPr>
              <a:t>Zukaufquoten: [5], [6] </a:t>
            </a:r>
          </a:p>
        </p:txBody>
      </p:sp>
    </p:spTree>
    <p:extLst>
      <p:ext uri="{BB962C8B-B14F-4D97-AF65-F5344CB8AC3E}">
        <p14:creationId xmlns:p14="http://schemas.microsoft.com/office/powerpoint/2010/main" val="120027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645442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Zukaufquoten Zusatzticket (Momentaufnahme)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6C6DE38D-D128-4B57-B85A-580601FC8D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065419"/>
              </p:ext>
            </p:extLst>
          </p:nvPr>
        </p:nvGraphicFramePr>
        <p:xfrm>
          <a:off x="6293538" y="3586790"/>
          <a:ext cx="2651850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22F8E1F5-846D-4522-87ED-C68F41A11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797620"/>
              </p:ext>
            </p:extLst>
          </p:nvPr>
        </p:nvGraphicFramePr>
        <p:xfrm>
          <a:off x="8674432" y="3586790"/>
          <a:ext cx="2578431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8BECDA7F-221B-4270-8EB6-F5602E46D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606939"/>
              </p:ext>
            </p:extLst>
          </p:nvPr>
        </p:nvGraphicFramePr>
        <p:xfrm>
          <a:off x="6293537" y="1646634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1201AF95-07B4-4FAB-AB0D-F7E8661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792956"/>
              </p:ext>
            </p:extLst>
          </p:nvPr>
        </p:nvGraphicFramePr>
        <p:xfrm>
          <a:off x="8674432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2100529" y="5858995"/>
            <a:ext cx="3537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accent1"/>
                </a:solidFill>
              </a:rPr>
              <a:t>Kauft das Zusatzticket bereits</a:t>
            </a:r>
          </a:p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Kauft Zusatzticket nicht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9DDF042-8342-41BC-A4C3-E258D8CAF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4909737"/>
              </p:ext>
            </p:extLst>
          </p:nvPr>
        </p:nvGraphicFramePr>
        <p:xfrm>
          <a:off x="865719" y="3586790"/>
          <a:ext cx="2651850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DDEF0087-DDFA-4FAE-A9B5-9D3DDD033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7860488"/>
              </p:ext>
            </p:extLst>
          </p:nvPr>
        </p:nvGraphicFramePr>
        <p:xfrm>
          <a:off x="3246613" y="3586790"/>
          <a:ext cx="2578431" cy="2049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E5243032-4D68-4393-848C-124FD0C8A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1936713"/>
              </p:ext>
            </p:extLst>
          </p:nvPr>
        </p:nvGraphicFramePr>
        <p:xfrm>
          <a:off x="865718" y="1646634"/>
          <a:ext cx="2651851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C2B147AF-A9B2-4561-B92A-C10FFECDB3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2065505"/>
              </p:ext>
            </p:extLst>
          </p:nvPr>
        </p:nvGraphicFramePr>
        <p:xfrm>
          <a:off x="3246613" y="1646635"/>
          <a:ext cx="2651852" cy="209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B471D155-6D47-4121-8095-2B083CBEF92E}"/>
              </a:ext>
            </a:extLst>
          </p:cNvPr>
          <p:cNvSpPr txBox="1"/>
          <p:nvPr/>
        </p:nvSpPr>
        <p:spPr>
          <a:xfrm>
            <a:off x="-19958" y="5328532"/>
            <a:ext cx="3537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595959"/>
                </a:solidFill>
              </a:rPr>
              <a:t>Zukaufquoten: [5] </a:t>
            </a:r>
          </a:p>
        </p:txBody>
      </p:sp>
    </p:spTree>
    <p:extLst>
      <p:ext uri="{BB962C8B-B14F-4D97-AF65-F5344CB8AC3E}">
        <p14:creationId xmlns:p14="http://schemas.microsoft.com/office/powerpoint/2010/main" val="330056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4" y="946110"/>
            <a:ext cx="10363200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/>
              <a:t>häufigkeit</a:t>
            </a:r>
            <a:r>
              <a:rPr lang="de-DE" dirty="0"/>
              <a:t> als </a:t>
            </a:r>
            <a:r>
              <a:rPr lang="de-DE" dirty="0" err="1"/>
              <a:t>HauptVerkehrsmittel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Mobilitätsverhalten Studierender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110E7819-A4BC-473B-86C8-529FF4C10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953562"/>
              </p:ext>
            </p:extLst>
          </p:nvPr>
        </p:nvGraphicFramePr>
        <p:xfrm>
          <a:off x="350873" y="1786646"/>
          <a:ext cx="11631515" cy="389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feld 20">
            <a:extLst>
              <a:ext uri="{FF2B5EF4-FFF2-40B4-BE49-F238E27FC236}">
                <a16:creationId xmlns:a16="http://schemas.microsoft.com/office/drawing/2014/main" id="{7D558C05-6F88-49CC-98B2-40C09607A0C7}"/>
              </a:ext>
            </a:extLst>
          </p:cNvPr>
          <p:cNvSpPr txBox="1"/>
          <p:nvPr/>
        </p:nvSpPr>
        <p:spPr>
          <a:xfrm>
            <a:off x="1821596" y="5858995"/>
            <a:ext cx="8305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Sommer (6850)</a:t>
            </a:r>
          </a:p>
          <a:p>
            <a:r>
              <a:rPr lang="de-DE" sz="2200" dirty="0">
                <a:solidFill>
                  <a:srgbClr val="4472C4"/>
                </a:solidFill>
              </a:rPr>
              <a:t>Winter (7322)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82F59F9-E1F1-4E74-AAD8-A690CA06E37D}"/>
              </a:ext>
            </a:extLst>
          </p:cNvPr>
          <p:cNvSpPr txBox="1"/>
          <p:nvPr/>
        </p:nvSpPr>
        <p:spPr>
          <a:xfrm>
            <a:off x="4152939" y="5782051"/>
            <a:ext cx="27381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595959"/>
                </a:solidFill>
              </a:rPr>
              <a:t>Es wurden nur Personen, die auf gesamt 100 %, kommen ausgewählt</a:t>
            </a:r>
          </a:p>
        </p:txBody>
      </p:sp>
    </p:spTree>
    <p:extLst>
      <p:ext uri="{BB962C8B-B14F-4D97-AF65-F5344CB8AC3E}">
        <p14:creationId xmlns:p14="http://schemas.microsoft.com/office/powerpoint/2010/main" val="64217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3" y="946110"/>
            <a:ext cx="10601387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Relevanz von Einzelnen Faktoren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Verkehrsmittelwahl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511BFDD-F60A-4ADA-88F6-1755165330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60042"/>
              </p:ext>
            </p:extLst>
          </p:nvPr>
        </p:nvGraphicFramePr>
        <p:xfrm>
          <a:off x="1187786" y="1753618"/>
          <a:ext cx="9816428" cy="395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feld 21">
            <a:extLst>
              <a:ext uri="{FF2B5EF4-FFF2-40B4-BE49-F238E27FC236}">
                <a16:creationId xmlns:a16="http://schemas.microsoft.com/office/drawing/2014/main" id="{2F359BF9-CFD8-44B2-A639-576BD1A9B220}"/>
              </a:ext>
            </a:extLst>
          </p:cNvPr>
          <p:cNvSpPr txBox="1"/>
          <p:nvPr/>
        </p:nvSpPr>
        <p:spPr>
          <a:xfrm>
            <a:off x="1742051" y="5680951"/>
            <a:ext cx="6186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chemeClr val="bg1">
                    <a:lumMod val="50000"/>
                  </a:schemeClr>
                </a:solidFill>
              </a:rPr>
              <a:t>VCD [7] – Umfrage aus 2016 Gesamtbevölkerung; nicht identische Erhebung</a:t>
            </a:r>
          </a:p>
          <a:p>
            <a:r>
              <a:rPr lang="de-DE" sz="2200" dirty="0">
                <a:solidFill>
                  <a:srgbClr val="4472C4"/>
                </a:solidFill>
              </a:rPr>
              <a:t>Unsere Erhebung (13212)</a:t>
            </a:r>
          </a:p>
        </p:txBody>
      </p:sp>
    </p:spTree>
    <p:extLst>
      <p:ext uri="{BB962C8B-B14F-4D97-AF65-F5344CB8AC3E}">
        <p14:creationId xmlns:p14="http://schemas.microsoft.com/office/powerpoint/2010/main" val="391660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963083" y="946110"/>
            <a:ext cx="10601387" cy="47783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Budget am Monatsbeginn abzüglich der Miete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Semesterticket für Studierende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82252" y="5680952"/>
            <a:ext cx="1164080" cy="18158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 Bild, das Text, Raum, Spielhaus, ClipArt enthält.&#10;&#10;Automatisch generierte Beschreibung">
            <a:extLst>
              <a:ext uri="{FF2B5EF4-FFF2-40B4-BE49-F238E27FC236}">
                <a16:creationId xmlns:a16="http://schemas.microsoft.com/office/drawing/2014/main" id="{57DFDBFA-731D-4867-B21E-4325DBA8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73" y="5680951"/>
            <a:ext cx="1266221" cy="112553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CD1E9D8-4649-480C-8517-12136EC06BA2}"/>
              </a:ext>
            </a:extLst>
          </p:cNvPr>
          <p:cNvSpPr txBox="1"/>
          <p:nvPr/>
        </p:nvSpPr>
        <p:spPr>
          <a:xfrm>
            <a:off x="1885668" y="5771743"/>
            <a:ext cx="3701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&lt;400 € Budget abzüglich Miete</a:t>
            </a:r>
          </a:p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400 – 800 € Budget abzüglich Miete</a:t>
            </a:r>
          </a:p>
          <a:p>
            <a:r>
              <a:rPr lang="de-DE" dirty="0">
                <a:solidFill>
                  <a:srgbClr val="834CE6"/>
                </a:solidFill>
              </a:rPr>
              <a:t>&gt;800 € Budget abzüglich Miete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1DFC6C1A-89D1-4921-B95B-63BEF4404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414536"/>
              </p:ext>
            </p:extLst>
          </p:nvPr>
        </p:nvGraphicFramePr>
        <p:xfrm>
          <a:off x="1522984" y="1864811"/>
          <a:ext cx="3363523" cy="3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D18FAA93-2635-46A4-A119-DA190DFB68F5}"/>
              </a:ext>
            </a:extLst>
          </p:cNvPr>
          <p:cNvSpPr txBox="1"/>
          <p:nvPr/>
        </p:nvSpPr>
        <p:spPr>
          <a:xfrm>
            <a:off x="6623608" y="2034691"/>
            <a:ext cx="4069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rgbClr val="595959"/>
                </a:solidFill>
              </a:rPr>
              <a:t>Gesamteinnahmen Studierende: </a:t>
            </a:r>
            <a:r>
              <a:rPr lang="de-DE" sz="2200" b="1" dirty="0">
                <a:solidFill>
                  <a:srgbClr val="595959"/>
                </a:solidFill>
              </a:rPr>
              <a:t>860 € </a:t>
            </a:r>
            <a:r>
              <a:rPr lang="de-DE" sz="2200" dirty="0">
                <a:solidFill>
                  <a:srgbClr val="595959"/>
                </a:solidFill>
              </a:rPr>
              <a:t>(Median)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740B1C5-8D2E-43C8-90A4-A7B4CE0E5C6F}"/>
              </a:ext>
            </a:extLst>
          </p:cNvPr>
          <p:cNvSpPr txBox="1"/>
          <p:nvPr/>
        </p:nvSpPr>
        <p:spPr>
          <a:xfrm>
            <a:off x="6623608" y="2982136"/>
            <a:ext cx="3510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rgbClr val="595959"/>
                </a:solidFill>
              </a:rPr>
              <a:t>Mietausgaben und Versicherungen/ Arztkosten: </a:t>
            </a:r>
            <a:r>
              <a:rPr lang="de-DE" sz="2200" b="1" dirty="0">
                <a:solidFill>
                  <a:srgbClr val="595959"/>
                </a:solidFill>
              </a:rPr>
              <a:t>403 € </a:t>
            </a:r>
            <a:r>
              <a:rPr lang="de-DE" sz="2200" dirty="0">
                <a:solidFill>
                  <a:srgbClr val="595959"/>
                </a:solidFill>
              </a:rPr>
              <a:t>(Mittelwert)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4869016-814B-4935-9EA9-B95D4A36AA04}"/>
              </a:ext>
            </a:extLst>
          </p:cNvPr>
          <p:cNvSpPr txBox="1"/>
          <p:nvPr/>
        </p:nvSpPr>
        <p:spPr>
          <a:xfrm>
            <a:off x="6623608" y="4659629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595959"/>
                </a:solidFill>
              </a:rPr>
              <a:t>Sozialerhebung 2016 des DSW [8] </a:t>
            </a:r>
          </a:p>
        </p:txBody>
      </p:sp>
    </p:spTree>
    <p:extLst>
      <p:ext uri="{BB962C8B-B14F-4D97-AF65-F5344CB8AC3E}">
        <p14:creationId xmlns:p14="http://schemas.microsoft.com/office/powerpoint/2010/main" val="217602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1335</Words>
  <Application>Microsoft Office PowerPoint</Application>
  <PresentationFormat>Breitbild</PresentationFormat>
  <Paragraphs>494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Liberation Serif</vt:lpstr>
      <vt:lpstr>Office</vt:lpstr>
      <vt:lpstr>365 €-Ticket für Studierende Umfrage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365€-Ticket für Studierende Onboarding</dc:title>
  <dc:creator>fo76leqy</dc:creator>
  <cp:lastModifiedBy>ut33yheh</cp:lastModifiedBy>
  <cp:revision>79</cp:revision>
  <dcterms:created xsi:type="dcterms:W3CDTF">2022-05-13T09:49:18Z</dcterms:created>
  <dcterms:modified xsi:type="dcterms:W3CDTF">2022-10-17T13:45:04Z</dcterms:modified>
</cp:coreProperties>
</file>